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3"/>
  </p:notesMasterIdLst>
  <p:sldIdLst>
    <p:sldId id="258" r:id="rId2"/>
    <p:sldId id="280" r:id="rId3"/>
    <p:sldId id="286" r:id="rId4"/>
    <p:sldId id="287" r:id="rId5"/>
    <p:sldId id="288" r:id="rId6"/>
    <p:sldId id="279" r:id="rId7"/>
    <p:sldId id="275" r:id="rId8"/>
    <p:sldId id="261" r:id="rId9"/>
    <p:sldId id="289" r:id="rId10"/>
    <p:sldId id="265" r:id="rId11"/>
    <p:sldId id="278" r:id="rId12"/>
    <p:sldId id="295" r:id="rId13"/>
    <p:sldId id="291" r:id="rId14"/>
    <p:sldId id="292" r:id="rId15"/>
    <p:sldId id="290" r:id="rId16"/>
    <p:sldId id="294" r:id="rId17"/>
    <p:sldId id="293" r:id="rId18"/>
    <p:sldId id="296" r:id="rId19"/>
    <p:sldId id="297" r:id="rId20"/>
    <p:sldId id="282" r:id="rId21"/>
    <p:sldId id="27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8FB9"/>
    <a:srgbClr val="088EBC"/>
    <a:srgbClr val="098DBE"/>
    <a:srgbClr val="E7E8EA"/>
    <a:srgbClr val="5BB9D3"/>
    <a:srgbClr val="89C2DA"/>
    <a:srgbClr val="61B6D6"/>
    <a:srgbClr val="8CC3D8"/>
    <a:srgbClr val="F99D2A"/>
    <a:srgbClr val="3AB3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8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B78AD-C201-4661-BEB8-A8B3A1549E9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9C8B2-3347-4D79-9AF8-F6952794C4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97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0DDE2-3D17-4085-A182-EFAF4A4761F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844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0DDE2-3D17-4085-A182-EFAF4A4761F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5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0DDE2-3D17-4085-A182-EFAF4A4761F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122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728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794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19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13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084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39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157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65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65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513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73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C93FB-3A07-493C-AE81-A1FC65E80653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8C35C-C0A3-4BC2-BB1B-FFD8F2DB5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4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obrnadzor.gov.ru/news/razrabotchiki-ekzamenaczionnyh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as.kubannet.ru/" TargetMode="External"/><Relationship Id="rId5" Type="http://schemas.openxmlformats.org/officeDocument/2006/relationships/hyperlink" Target="http://www.minobrkuban,ru/" TargetMode="External"/><Relationship Id="rId4" Type="http://schemas.openxmlformats.org/officeDocument/2006/relationships/hyperlink" Target="https://drive.google.com/drive/folders/1TpkLIQvP4Ot_QNOVe8WehAmXQ-NtkTjy?usp=shari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-2"/>
            <a:ext cx="8044774" cy="6858001"/>
            <a:chOff x="0" y="-2"/>
            <a:chExt cx="8044774" cy="685800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-2"/>
              <a:ext cx="6215974" cy="6858001"/>
            </a:xfrm>
            <a:prstGeom prst="rect">
              <a:avLst/>
            </a:prstGeom>
            <a:solidFill>
              <a:srgbClr val="E7E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932495" y="0"/>
              <a:ext cx="6112279" cy="3871609"/>
            </a:xfrm>
            <a:prstGeom prst="rect">
              <a:avLst/>
            </a:prstGeom>
            <a:solidFill>
              <a:srgbClr val="E7E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50102" y="-3"/>
            <a:ext cx="11697482" cy="6858003"/>
            <a:chOff x="379285" y="-2"/>
            <a:chExt cx="9345365" cy="6858003"/>
          </a:xfrm>
        </p:grpSpPr>
        <p:sp>
          <p:nvSpPr>
            <p:cNvPr id="6" name="Параллелограмм 5"/>
            <p:cNvSpPr/>
            <p:nvPr/>
          </p:nvSpPr>
          <p:spPr>
            <a:xfrm>
              <a:off x="3891063" y="2149316"/>
              <a:ext cx="5833587" cy="4708685"/>
            </a:xfrm>
            <a:prstGeom prst="parallelogram">
              <a:avLst>
                <a:gd name="adj" fmla="val 75568"/>
              </a:avLst>
            </a:prstGeom>
            <a:solidFill>
              <a:srgbClr val="098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араллелограмм 4"/>
            <p:cNvSpPr/>
            <p:nvPr/>
          </p:nvSpPr>
          <p:spPr>
            <a:xfrm flipV="1">
              <a:off x="2149219" y="4543722"/>
              <a:ext cx="4006392" cy="2314279"/>
            </a:xfrm>
            <a:prstGeom prst="parallelogram">
              <a:avLst>
                <a:gd name="adj" fmla="val 75568"/>
              </a:avLst>
            </a:prstGeom>
            <a:solidFill>
              <a:srgbClr val="34A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араллелограмм 6"/>
            <p:cNvSpPr/>
            <p:nvPr/>
          </p:nvSpPr>
          <p:spPr>
            <a:xfrm flipV="1">
              <a:off x="5806911" y="-2"/>
              <a:ext cx="3917739" cy="2149305"/>
            </a:xfrm>
            <a:prstGeom prst="parallelogram">
              <a:avLst>
                <a:gd name="adj" fmla="val 75568"/>
              </a:avLst>
            </a:prstGeom>
            <a:solidFill>
              <a:srgbClr val="34A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араллелограмм 2"/>
            <p:cNvSpPr/>
            <p:nvPr/>
          </p:nvSpPr>
          <p:spPr>
            <a:xfrm>
              <a:off x="379285" y="4543717"/>
              <a:ext cx="4006392" cy="2314279"/>
            </a:xfrm>
            <a:prstGeom prst="parallelogram">
              <a:avLst>
                <a:gd name="adj" fmla="val 75568"/>
              </a:avLst>
            </a:prstGeom>
            <a:solidFill>
              <a:srgbClr val="098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3841" y="350754"/>
            <a:ext cx="709995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Об особенностях государственной итоговой аттестации 11 классов</a:t>
            </a:r>
          </a:p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в 2022 году</a:t>
            </a:r>
          </a:p>
          <a:p>
            <a:pPr algn="ctr"/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Районное собрание для родителей обучающихся 11- классов</a:t>
            </a:r>
          </a:p>
          <a:p>
            <a:pPr algn="ctr"/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20.01.2022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3385" y="5465185"/>
            <a:ext cx="52641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kern="0" dirty="0">
                <a:solidFill>
                  <a:srgbClr val="098DBE"/>
                </a:solidFill>
                <a:cs typeface="Arial"/>
              </a:rPr>
              <a:t>Воронина</a:t>
            </a:r>
          </a:p>
          <a:p>
            <a:pPr algn="r">
              <a:defRPr/>
            </a:pPr>
            <a:r>
              <a:rPr lang="ru-RU" sz="2000" kern="0" dirty="0">
                <a:solidFill>
                  <a:srgbClr val="098DBE"/>
                </a:solidFill>
                <a:cs typeface="Arial"/>
              </a:rPr>
              <a:t>Ольга Александровна, </a:t>
            </a:r>
          </a:p>
          <a:p>
            <a:pPr algn="r">
              <a:defRPr/>
            </a:pPr>
            <a:r>
              <a:rPr lang="ru-RU" sz="2000" kern="0" dirty="0">
                <a:solidFill>
                  <a:srgbClr val="098DBE"/>
                </a:solidFill>
                <a:cs typeface="Arial"/>
              </a:rPr>
              <a:t>заместитель начальника </a:t>
            </a:r>
          </a:p>
          <a:p>
            <a:pPr algn="r">
              <a:defRPr/>
            </a:pPr>
            <a:r>
              <a:rPr lang="ru-RU" sz="2000" kern="0" dirty="0">
                <a:solidFill>
                  <a:srgbClr val="098DBE"/>
                </a:solidFill>
                <a:cs typeface="Arial"/>
              </a:rPr>
              <a:t>управления образованием</a:t>
            </a:r>
          </a:p>
          <a:p>
            <a:pPr algn="r">
              <a:defRPr/>
            </a:pPr>
            <a:endParaRPr lang="ru-RU" sz="2000" kern="0" dirty="0">
              <a:solidFill>
                <a:srgbClr val="098DBE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1218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96206" y="3959258"/>
            <a:ext cx="7195794" cy="2898742"/>
          </a:xfrm>
          <a:prstGeom prst="rect">
            <a:avLst/>
          </a:prstGeom>
          <a:solidFill>
            <a:srgbClr val="61B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buClr>
                <a:schemeClr val="bg1"/>
              </a:buClr>
            </a:pPr>
            <a:r>
              <a:rPr lang="ru-RU" sz="2800" dirty="0">
                <a:solidFill>
                  <a:schemeClr val="bg1"/>
                </a:solidFill>
              </a:rPr>
              <a:t>написать </a:t>
            </a:r>
            <a:r>
              <a:rPr lang="ru-RU" sz="3200" b="1" dirty="0">
                <a:solidFill>
                  <a:schemeClr val="bg1"/>
                </a:solidFill>
              </a:rPr>
              <a:t>до 1 февраля 2021 </a:t>
            </a:r>
            <a:r>
              <a:rPr lang="ru-RU" sz="2800" dirty="0">
                <a:solidFill>
                  <a:schemeClr val="bg1"/>
                </a:solidFill>
              </a:rPr>
              <a:t>года </a:t>
            </a:r>
          </a:p>
          <a:p>
            <a:pPr lvl="1" algn="ctr">
              <a:buClr>
                <a:schemeClr val="bg1"/>
              </a:buClr>
            </a:pPr>
            <a:r>
              <a:rPr lang="ru-RU" sz="2800" dirty="0">
                <a:solidFill>
                  <a:schemeClr val="bg1"/>
                </a:solidFill>
              </a:rPr>
              <a:t>в школе </a:t>
            </a:r>
            <a:r>
              <a:rPr lang="ru-RU" sz="3200" b="1" dirty="0">
                <a:solidFill>
                  <a:schemeClr val="bg1"/>
                </a:solidFill>
              </a:rPr>
              <a:t>новое</a:t>
            </a:r>
            <a:r>
              <a:rPr lang="ru-RU" sz="2800" dirty="0">
                <a:solidFill>
                  <a:schemeClr val="bg1"/>
                </a:solidFill>
              </a:rPr>
              <a:t> заявление с окончательным выбором предметов </a:t>
            </a:r>
          </a:p>
          <a:p>
            <a:pPr lvl="1" algn="ctr">
              <a:buClr>
                <a:schemeClr val="bg1"/>
              </a:buClr>
            </a:pPr>
            <a:r>
              <a:rPr lang="ru-RU" sz="2400" i="1" dirty="0">
                <a:solidFill>
                  <a:schemeClr val="bg1"/>
                </a:solidFill>
              </a:rPr>
              <a:t>(для несовершеннолетних подпись родителей </a:t>
            </a:r>
          </a:p>
          <a:p>
            <a:pPr lvl="1" algn="ctr">
              <a:buClr>
                <a:schemeClr val="bg1"/>
              </a:buClr>
            </a:pPr>
            <a:r>
              <a:rPr lang="ru-RU" sz="2400" i="1" dirty="0">
                <a:solidFill>
                  <a:schemeClr val="bg1"/>
                </a:solidFill>
              </a:rPr>
              <a:t>в заявлении обязательна)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156591"/>
            <a:ext cx="5134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88FB9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ДО 1 ФЕВРАЛЯ </a:t>
            </a:r>
            <a:br>
              <a:rPr lang="ru-RU" sz="4000" b="1" dirty="0">
                <a:solidFill>
                  <a:srgbClr val="088FB9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выпускник и его семья могут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6206" y="-1"/>
            <a:ext cx="7195794" cy="1725105"/>
          </a:xfrm>
          <a:prstGeom prst="rect">
            <a:avLst/>
          </a:prstGeom>
          <a:solidFill>
            <a:srgbClr val="61B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buClr>
                <a:schemeClr val="bg1"/>
              </a:buClr>
            </a:pPr>
            <a:r>
              <a:rPr lang="ru-RU" sz="2800" dirty="0">
                <a:solidFill>
                  <a:schemeClr val="bg1"/>
                </a:solidFill>
              </a:rPr>
              <a:t>выбрать предметы в соответствии с перечнями вступительных   испытаний, размещёнными на сайтах ВУЗов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96206" y="2051115"/>
            <a:ext cx="7195794" cy="1582132"/>
          </a:xfrm>
          <a:prstGeom prst="rect">
            <a:avLst/>
          </a:prstGeom>
          <a:solidFill>
            <a:srgbClr val="098C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buClr>
                <a:schemeClr val="bg1"/>
              </a:buClr>
            </a:pPr>
            <a:r>
              <a:rPr lang="ru-RU" sz="2800" dirty="0">
                <a:solidFill>
                  <a:schemeClr val="bg1"/>
                </a:solidFill>
              </a:rPr>
              <a:t>принять решение об </a:t>
            </a:r>
            <a:r>
              <a:rPr lang="ru-RU" sz="3200" b="1" dirty="0">
                <a:solidFill>
                  <a:schemeClr val="bg1"/>
                </a:solidFill>
              </a:rPr>
              <a:t>окончательном избыточном перечне </a:t>
            </a:r>
            <a:r>
              <a:rPr lang="ru-RU" sz="2800" dirty="0">
                <a:solidFill>
                  <a:schemeClr val="bg1"/>
                </a:solidFill>
              </a:rPr>
              <a:t>предметов </a:t>
            </a:r>
          </a:p>
          <a:p>
            <a:pPr lvl="1" algn="ctr">
              <a:buClr>
                <a:schemeClr val="bg1"/>
              </a:buClr>
            </a:pPr>
            <a:r>
              <a:rPr lang="ru-RU" sz="2800" dirty="0">
                <a:solidFill>
                  <a:schemeClr val="bg1"/>
                </a:solidFill>
              </a:rPr>
              <a:t>для сдачи ЕГЭ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6206" y="155444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96206" y="2046303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96206" y="3959258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30314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2"/>
            <a:ext cx="6858002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6040" y="-94857"/>
            <a:ext cx="7073606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</a:rPr>
              <a:t>Навигатор ЕГЭ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535" y="2984605"/>
            <a:ext cx="870569" cy="101207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99" y="4548908"/>
            <a:ext cx="870568" cy="1007081"/>
          </a:xfrm>
          <a:prstGeom prst="rect">
            <a:avLst/>
          </a:prstGeom>
          <a:ln w="28575">
            <a:solidFill>
              <a:srgbClr val="301854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39" y="2410569"/>
            <a:ext cx="744327" cy="943231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88" y="1456453"/>
            <a:ext cx="891279" cy="975923"/>
          </a:xfrm>
          <a:prstGeom prst="rect">
            <a:avLst/>
          </a:prstGeom>
          <a:ln w="28575">
            <a:solidFill>
              <a:srgbClr val="301854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1235929" y="6402601"/>
            <a:ext cx="210958" cy="115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500" b="1" dirty="0">
              <a:solidFill>
                <a:srgbClr val="6952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8816" y="6368882"/>
            <a:ext cx="953449" cy="419802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15024" y="115483"/>
            <a:ext cx="1781323" cy="5949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Группа 15"/>
          <p:cNvGrpSpPr/>
          <p:nvPr/>
        </p:nvGrpSpPr>
        <p:grpSpPr>
          <a:xfrm>
            <a:off x="-72358" y="6279945"/>
            <a:ext cx="1918337" cy="732848"/>
            <a:chOff x="498925" y="2010251"/>
            <a:chExt cx="2247144" cy="860466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76157" y="2010251"/>
              <a:ext cx="1092683" cy="72353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98925" y="2724029"/>
              <a:ext cx="2247144" cy="146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500" b="1" dirty="0">
                <a:solidFill>
                  <a:srgbClr val="6952A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4029" y="6319217"/>
            <a:ext cx="1545565" cy="149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00" b="1" dirty="0">
              <a:solidFill>
                <a:srgbClr val="6952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57901" y="896187"/>
            <a:ext cx="4103728" cy="1200329"/>
          </a:xfrm>
          <a:prstGeom prst="rect">
            <a:avLst/>
          </a:prstGeom>
          <a:effectLst>
            <a:glow rad="12700">
              <a:schemeClr val="bg1"/>
            </a:glow>
          </a:effectLst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Видеоконсультации</a:t>
            </a:r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разработчиков КИМ ЕГЭ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по подготовке к экзамену можно найти на странице </a:t>
            </a:r>
            <a:r>
              <a:rPr lang="ru-RU" sz="1200" dirty="0" err="1">
                <a:solidFill>
                  <a:srgbClr val="002060"/>
                </a:solidFill>
                <a:latin typeface="Bahnschrift SemiBold SemiConden" panose="020B0502040204020203" pitchFamily="34" charset="0"/>
              </a:rPr>
              <a:t>Рособрнадзора</a:t>
            </a:r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видеохостинга</a:t>
            </a:r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Bahnschrift SemiBold SemiConden" panose="020B0502040204020203" pitchFamily="34" charset="0"/>
              </a:rPr>
              <a:t>YouTube</a:t>
            </a:r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  и на сайте ФГБНУ ФИПИ Онлайн-консультации по подготовке к ЕГЭ 2021 года «На все 100!»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11983" y="3473916"/>
            <a:ext cx="163839" cy="45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918612" y="4463299"/>
            <a:ext cx="41037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Открытый банк оценочных средств  </a:t>
            </a:r>
          </a:p>
          <a:p>
            <a:r>
              <a:rPr lang="ru-RU" sz="1600" b="0" i="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по русскому языку (</a:t>
            </a:r>
            <a:r>
              <a:rPr lang="en-US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I</a:t>
            </a:r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–</a:t>
            </a:r>
            <a:r>
              <a:rPr lang="en-US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XI</a:t>
            </a:r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классы)</a:t>
            </a:r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</a:effectLst>
                <a:latin typeface="Bahnschrift SemiBold SemiConden" panose="020B0502040204020203" pitchFamily="34" charset="0"/>
              </a:rPr>
              <a:t> 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можно использовать для подготовки к ЕГЭ. Банк содержит задания по основным разделам курса русского языка  «Чтение», «Письмо», «Слушание», «Говорение», «Основные разделы науки о языке»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19334" y="2423510"/>
            <a:ext cx="5039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Демоверсии, спецификации и кодификаторы ЕГЭ 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помогут составить представление о структуре и содержании контрольных измерительных материалов (КИМ) ЕГЭ 2021 года, количестве заданий, их форме и уровне сложности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96550" y="77997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485479" y="3674428"/>
            <a:ext cx="5039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Демоверсия станции для проведения компьютерного ЕГЭ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знакомит с основными приемами работы с программным обеспечением, которое будет использоваться при проведении ЕГЭ по информатике, и даёт возможность попробовать выполнить экзаменационную работу на компьютере на примере демонстрационного варианта ЕГЭ по информатике 2021 года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801218" y="1336806"/>
            <a:ext cx="41037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Методические рекомендации для выпускников по самостоятельной подготовке к ЕГЭ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дают советы по организации повторения ранее изученного материала, тренировке в выполнении конкретных типов заданий. В них рассматриваются типичные ошибки участников ЕГЭ прошлых лет и даются советы, как их избежать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840458" y="3027640"/>
            <a:ext cx="4103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Открытый банк заданий ЕГЭ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позволяет формировать тематические подборки заданий и выполнять их в процессе повторения изученного материала перед экзаменом. Открытый банк был пополнен заданиями ЕГЭ 2020 года по всем предметам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71217" y="5146216"/>
            <a:ext cx="5039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Материалы для подготовки к итоговому сочинению</a:t>
            </a:r>
          </a:p>
          <a:p>
            <a:endParaRPr lang="ru-RU" sz="800" dirty="0">
              <a:solidFill>
                <a:srgbClr val="00206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содержат всю актуальную информацию, необходимую для подготовки к итоговому сочинению: открытые тематические направления и комментарии к ним, методические рекомендации по подготовке и другие материалы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9" y="3869954"/>
            <a:ext cx="847725" cy="1066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72" y="5218006"/>
            <a:ext cx="876300" cy="103822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519334" y="6394117"/>
            <a:ext cx="3071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hnschrift SemiBold SemiConden" panose="020B0502040204020203" pitchFamily="34" charset="0"/>
              </a:rPr>
              <a:t>http://nav-gia.obrnadzor.gov.ru/</a:t>
            </a:r>
            <a:endParaRPr lang="ru-RU" dirty="0">
              <a:latin typeface="Bahnschrift SemiBold SemiConden" panose="020B050204020402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41753" y="6335078"/>
            <a:ext cx="4705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https://fipi.ru/navigator-podgotovki/navigator-ege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6" y="935399"/>
            <a:ext cx="8572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31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A025651-8215-4C7E-BCA6-887C97B6496F}"/>
              </a:ext>
            </a:extLst>
          </p:cNvPr>
          <p:cNvGraphicFramePr>
            <a:graphicFrameLocks noGrp="1"/>
          </p:cNvGraphicFramePr>
          <p:nvPr/>
        </p:nvGraphicFramePr>
        <p:xfrm>
          <a:off x="235973" y="216310"/>
          <a:ext cx="11779045" cy="6477326"/>
        </p:xfrm>
        <a:graphic>
          <a:graphicData uri="http://schemas.openxmlformats.org/drawingml/2006/table">
            <a:tbl>
              <a:tblPr/>
              <a:tblGrid>
                <a:gridCol w="7570840">
                  <a:extLst>
                    <a:ext uri="{9D8B030D-6E8A-4147-A177-3AD203B41FA5}">
                      <a16:colId xmlns:a16="http://schemas.microsoft.com/office/drawing/2014/main" val="2170666862"/>
                    </a:ext>
                  </a:extLst>
                </a:gridCol>
                <a:gridCol w="4208205">
                  <a:extLst>
                    <a:ext uri="{9D8B030D-6E8A-4147-A177-3AD203B41FA5}">
                      <a16:colId xmlns:a16="http://schemas.microsoft.com/office/drawing/2014/main" val="3111898856"/>
                    </a:ext>
                  </a:extLst>
                </a:gridCol>
              </a:tblGrid>
              <a:tr h="43261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i="0" dirty="0">
                          <a:solidFill>
                            <a:srgbClr val="FFFFFF"/>
                          </a:solidFill>
                          <a:effectLst/>
                          <a:latin typeface="ArialNarrow-Bold"/>
                        </a:rPr>
                        <a:t>Наименование </a:t>
                      </a:r>
                      <a:r>
                        <a:rPr lang="ru-RU" sz="1600" b="1" i="0" dirty="0">
                          <a:solidFill>
                            <a:srgbClr val="002060"/>
                          </a:solidFill>
                          <a:effectLst/>
                          <a:latin typeface="Arial-BoldMT"/>
                        </a:rPr>
                        <a:t>Информационные ресурсы для подготовки к ГИА-11 - 2022</a:t>
                      </a:r>
                      <a:r>
                        <a:rPr lang="ru-RU" sz="1600" dirty="0"/>
                        <a:t> </a:t>
                      </a:r>
                      <a:br>
                        <a:rPr lang="ru-RU" sz="1600" dirty="0"/>
                      </a:br>
                      <a:r>
                        <a:rPr lang="ru-RU" sz="300" b="1" i="0" dirty="0">
                          <a:solidFill>
                            <a:srgbClr val="FFFFFF"/>
                          </a:solidFill>
                          <a:effectLst/>
                          <a:latin typeface="ArialNarrow-Bold"/>
                        </a:rPr>
                        <a:t>ресурса </a:t>
                      </a:r>
                    </a:p>
                    <a:p>
                      <a:r>
                        <a:rPr lang="ru-RU" sz="300" b="1" i="0" dirty="0">
                          <a:solidFill>
                            <a:srgbClr val="FFFFFF"/>
                          </a:solidFill>
                          <a:effectLst/>
                          <a:latin typeface="ArialNarrow-Bold"/>
                        </a:rPr>
                        <a:t>Ссылка</a:t>
                      </a:r>
                      <a:endParaRPr lang="ru-RU" sz="3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r>
                        <a:rPr lang="ru-RU" sz="300" b="1" i="0" dirty="0">
                          <a:solidFill>
                            <a:srgbClr val="FFFFFF"/>
                          </a:solidFill>
                          <a:effectLst/>
                          <a:latin typeface="ArialNarrow-Bold"/>
                        </a:rPr>
                        <a:t>Ссылка</a:t>
                      </a:r>
                      <a:endParaRPr lang="ru-RU" sz="3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933822"/>
                  </a:ext>
                </a:extLst>
              </a:tr>
              <a:tr h="1609783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1. «Навигатор ГИА»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– информационный ресурс, где собрана вся самая актуальная информация об экзаменах. Навигатор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включает ссылки на полезные материалы и аннотации к ним в виде текстов и кратких видеороликов. Все материалы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сгруппированы по разделам: «Демоверсии, спецификации и кодификаторы ЕГЭ»; «Материалы для подготовки к итоговому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сочинению»; «Методические рекомендации для выпускников по самостоятельной подготовке к ЕГЭ»; «Открытый банк заданий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ЕГЭ»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http://nav-gia.obrnadzor.gov.ru/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https://fipi.ru/navigator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podgotovki</a:t>
                      </a: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/navigator-</a:t>
                      </a: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ege</a:t>
                      </a:r>
                      <a:endParaRPr lang="en-US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1136"/>
                  </a:ext>
                </a:extLst>
              </a:tr>
              <a:tr h="723689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2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. «</a:t>
                      </a:r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Навигатор самостоятельной подготовки к ЕГЭ»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, где размещены методические рекомендации для обучающихся 11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классов, с советами разработчиков КИМ ЕГЭ и полезной информацией для организации индивидуальной подготовки к ЕГЭ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https://fipi.ru/navigator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podgotovki</a:t>
                      </a: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/navigator-</a:t>
                      </a: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ege</a:t>
                      </a:r>
                      <a:endParaRPr lang="en-US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882205"/>
                  </a:ext>
                </a:extLst>
              </a:tr>
              <a:tr h="1078126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3. «Демоверсии, спецификации, кодификаторы»,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где представлены документы, определяющие структуру и содержание КИМ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ЕГЭ 2021/22 года: кодификаторы элементов содержания и требований к уровню подготовки обучающихся; спецификации КИМ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для проведения ЕГЭ по учебным предметам; демонстрационные варианты КИМ для проведения ЕГЭ по учебным предметам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https://fipi.ru/ege/demoversii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specifikacii-kodifikatory</a:t>
                      </a:r>
                      <a:endParaRPr lang="en-US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957555"/>
                  </a:ext>
                </a:extLst>
              </a:tr>
              <a:tr h="1255345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4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. </a:t>
                      </a:r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Материалы для подготовки к ГВЭ-11,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где размещены материалы для подготовки к ГВЭ по всем предметам, а также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тренировочные сборники для подготовки к государственной итоговой аттестации обучающихся с ограниченными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возможностями здоровья, детей-инвалидов и инвалидов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https://fipi.ru/gve/gve-11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https://fipi.ru/gve/trenirovochnyye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sborniki-dlya-obuchayushchikhsya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s-ovz-gia-11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https://fipi.ru/gve/trenirovochnyye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sborniki-dlya-obuchayushchikhsya</a:t>
                      </a:r>
                      <a:b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en-US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s-ovz-gia-11-nezryachikh</a:t>
                      </a:r>
                      <a:endParaRPr lang="en-US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548175"/>
                  </a:ext>
                </a:extLst>
              </a:tr>
              <a:tr h="1228683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effectLst/>
                          <a:latin typeface="TimesNewRomanPS-BoldMT"/>
                        </a:rPr>
                        <a:t>Онлайн-консультации для выпускников и педагогов,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где расскажут об изменении содержания и структуры КИМ, как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построить работу при подготовке к ЕГЭ, на какие задания обратить внимание, как избежать типичных ошибок и правильно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воспользоваться доступными ресурсами для подготовки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https://vk.com/rosobrnadzor</a:t>
                      </a:r>
                      <a:b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(в разделе видеозаписи)</a:t>
                      </a:r>
                      <a:b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  <a:hlinkClick r:id="rId2"/>
                        </a:rPr>
                        <a:t>http://obrnadzor.gov.ru/news/razrabotchiki-ekzamenaczionnyh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 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materialov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ege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provedut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onlajnkonsultaczii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dlya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</a:t>
                      </a: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vypusknikov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-i</a:t>
                      </a:r>
                      <a:b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200" b="0" i="0" dirty="0" err="1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pedagogov</a:t>
                      </a:r>
                      <a:r>
                        <a:rPr lang="ru-RU" sz="1200" b="0" i="0" dirty="0">
                          <a:solidFill>
                            <a:srgbClr val="0563C1"/>
                          </a:solidFill>
                          <a:effectLst/>
                          <a:latin typeface="TimesNewRomanPSMT"/>
                        </a:rPr>
                        <a:t>/</a:t>
                      </a:r>
                      <a:endParaRPr lang="ru-RU" sz="1200" dirty="0">
                        <a:effectLst/>
                      </a:endParaRPr>
                    </a:p>
                  </a:txBody>
                  <a:tcPr marL="15286" marR="15286" marT="7643" marB="764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503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752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B46051-36FB-47CC-AD36-379D3B54C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883" y="50014"/>
            <a:ext cx="2533654" cy="40196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617AE3-F7A9-4EB1-A588-CB137BFFA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56" y="110101"/>
            <a:ext cx="4383727" cy="15164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B28EC0-A546-4DD4-9701-9DCBFFDFC4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56" y="1608612"/>
            <a:ext cx="4480261" cy="25681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DAE554-41E1-45D7-BEFC-FD2D27616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474" y="62355"/>
            <a:ext cx="1603409" cy="16119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900712-1F83-48FB-9008-A2AE425643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8832" y="4546234"/>
            <a:ext cx="8740821" cy="229212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7EBDC9-7DD4-4522-A00B-D2EBDB1854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1844" y="4228511"/>
            <a:ext cx="7562850" cy="26098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0EB6D34-4F28-43CE-8FFB-2E716B5B19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3866" y="4590485"/>
            <a:ext cx="2012991" cy="201299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4ED6B6-5A62-4206-B61C-D0C74C248B7B}"/>
              </a:ext>
            </a:extLst>
          </p:cNvPr>
          <p:cNvSpPr txBox="1"/>
          <p:nvPr/>
        </p:nvSpPr>
        <p:spPr>
          <a:xfrm>
            <a:off x="8233269" y="369558"/>
            <a:ext cx="28244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  <a:t>САЙТ РОСОБРНАДЗОРА</a:t>
            </a:r>
            <a:b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  <a:t>(http://obrnadzor.gov.ru/)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22742FD-8540-4E93-9427-ECD53B296C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2419" y="1569887"/>
            <a:ext cx="2326114" cy="234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94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5B8134-7B16-4AEB-85AC-D779FFF34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86" y="76256"/>
            <a:ext cx="11742628" cy="23181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4902E2-439B-45F8-BC64-843B8FA8E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6" y="2524518"/>
            <a:ext cx="2502686" cy="25093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A45AEB-7663-49B4-AEF0-9E3E54C4E1CE}"/>
              </a:ext>
            </a:extLst>
          </p:cNvPr>
          <p:cNvSpPr txBox="1"/>
          <p:nvPr/>
        </p:nvSpPr>
        <p:spPr>
          <a:xfrm>
            <a:off x="2839826" y="2578887"/>
            <a:ext cx="6094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  <a:t>Специалистами ФИПИ подготовлены Методические</a:t>
            </a:r>
            <a:b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  <a:t>рекомендации для выпускников по самостоятельной</a:t>
            </a:r>
            <a:b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  <a:t>подготовке к ЕГЭ по всем учебным предметам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3B0872-75E8-42EE-A022-1E372D468E83}"/>
              </a:ext>
            </a:extLst>
          </p:cNvPr>
          <p:cNvSpPr txBox="1"/>
          <p:nvPr/>
        </p:nvSpPr>
        <p:spPr>
          <a:xfrm>
            <a:off x="4920791" y="3502029"/>
            <a:ext cx="71455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70C0"/>
                </a:solidFill>
                <a:effectLst/>
                <a:latin typeface="TimesNewRomanPS-BoldMT"/>
              </a:rPr>
              <a:t>В рекомендациях описана структура и содержание КИМ ЕГЭ,</a:t>
            </a:r>
            <a:br>
              <a:rPr lang="ru-RU" sz="18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70C0"/>
                </a:solidFill>
                <a:effectLst/>
                <a:latin typeface="TimesNewRomanPS-BoldMT"/>
              </a:rPr>
              <a:t>приведён индивидуальный план подготовки к экзамену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F07074-D35D-4A97-B73D-D5E4111181CC}"/>
              </a:ext>
            </a:extLst>
          </p:cNvPr>
          <p:cNvSpPr txBox="1"/>
          <p:nvPr/>
        </p:nvSpPr>
        <p:spPr>
          <a:xfrm>
            <a:off x="3047216" y="4286671"/>
            <a:ext cx="7664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FF3300"/>
                </a:solidFill>
                <a:effectLst/>
                <a:latin typeface="TimesNewRomanPS-BoldMT"/>
              </a:rPr>
              <a:t>Методические рекомендации содержат советы разработчиков</a:t>
            </a:r>
            <a:br>
              <a:rPr lang="ru-RU" sz="1800" b="1" i="0" dirty="0">
                <a:solidFill>
                  <a:srgbClr val="FF33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FF3300"/>
                </a:solidFill>
                <a:effectLst/>
                <a:latin typeface="TimesNewRomanPS-BoldMT"/>
              </a:rPr>
              <a:t>КИМ ЕГЭ и полезную информацию для организации</a:t>
            </a:r>
            <a:br>
              <a:rPr lang="ru-RU" sz="1800" b="1" i="0" dirty="0">
                <a:solidFill>
                  <a:srgbClr val="FF33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FF3300"/>
                </a:solidFill>
                <a:effectLst/>
                <a:latin typeface="TimesNewRomanPS-BoldMT"/>
              </a:rPr>
              <a:t>индивидуальной подготовки к ЕГЭ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6B71D1-DF16-4CA8-97FA-85C538D3B6F2}"/>
              </a:ext>
            </a:extLst>
          </p:cNvPr>
          <p:cNvSpPr txBox="1"/>
          <p:nvPr/>
        </p:nvSpPr>
        <p:spPr>
          <a:xfrm>
            <a:off x="486214" y="5324552"/>
            <a:ext cx="1979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  <a:t>САЙТ ФИПИ</a:t>
            </a:r>
            <a:b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  <a:t>(</a:t>
            </a:r>
            <a:r>
              <a:rPr lang="en-US" sz="1800" b="1" i="0" dirty="0">
                <a:solidFill>
                  <a:srgbClr val="C00000"/>
                </a:solidFill>
                <a:effectLst/>
                <a:latin typeface="TimesNewRomanPS-BoldMT"/>
              </a:rPr>
              <a:t>fipi.ru)</a:t>
            </a:r>
            <a:r>
              <a:rPr lang="en-US" dirty="0"/>
              <a:t> </a:t>
            </a:r>
            <a:br>
              <a:rPr lang="en-US" dirty="0"/>
            </a:b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4C0559-AC14-475F-BBC7-E59AB19CBBC4}"/>
              </a:ext>
            </a:extLst>
          </p:cNvPr>
          <p:cNvSpPr txBox="1"/>
          <p:nvPr/>
        </p:nvSpPr>
        <p:spPr>
          <a:xfrm>
            <a:off x="4242063" y="5567374"/>
            <a:ext cx="77252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2060"/>
                </a:solidFill>
                <a:effectLst/>
                <a:latin typeface="TimesNewRomanPS-BoldMT"/>
              </a:rPr>
              <a:t>Даны рекомендации по выполнению разных типов заданий, работе с открытым банком заданий ЕГЭ, полезные ссылки на информационные материалы ФИПИ и Рособрнадзора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183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610965-01D3-47C5-A65B-7AD057C17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32" y="96624"/>
            <a:ext cx="5433934" cy="66647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00891B-788A-439F-A5E2-3100B6B82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877" y="742441"/>
            <a:ext cx="1017665" cy="10149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84077A-858A-45EC-87DA-53A28B106C2F}"/>
              </a:ext>
            </a:extLst>
          </p:cNvPr>
          <p:cNvSpPr txBox="1"/>
          <p:nvPr/>
        </p:nvSpPr>
        <p:spPr>
          <a:xfrm>
            <a:off x="6009816" y="1958077"/>
            <a:ext cx="283511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002060"/>
                </a:solidFill>
                <a:effectLst/>
                <a:latin typeface="TimesNewRomanPS-BoldMT"/>
              </a:rPr>
              <a:t>https://vk.com/giakuban</a:t>
            </a:r>
            <a:r>
              <a:rPr lang="en-US" sz="1600" dirty="0"/>
              <a:t> </a:t>
            </a:r>
            <a:br>
              <a:rPr lang="en-US" dirty="0"/>
            </a:b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CBCB20-CDDB-4118-9C9D-DA69A4154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260" y="157220"/>
            <a:ext cx="1866900" cy="4667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E6C757-786B-4CF6-8A2B-438EFDDDC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6143" y="725742"/>
            <a:ext cx="1199168" cy="11991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A51C677-CB78-4D13-B7E7-122E76D5AE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4833" y="168134"/>
            <a:ext cx="1981789" cy="4558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BAE867B-EBE9-4DBE-A7D3-ADB6E47D1EBB}"/>
              </a:ext>
            </a:extLst>
          </p:cNvPr>
          <p:cNvSpPr txBox="1"/>
          <p:nvPr/>
        </p:nvSpPr>
        <p:spPr>
          <a:xfrm>
            <a:off x="9013125" y="1934281"/>
            <a:ext cx="43523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002060"/>
                </a:solidFill>
                <a:effectLst/>
                <a:latin typeface="TimesNewRomanPS-BoldMT"/>
              </a:rPr>
              <a:t>https://www.instagram.com/giakuban/</a:t>
            </a:r>
            <a:r>
              <a:rPr lang="en-US" sz="1400" dirty="0"/>
              <a:t> </a:t>
            </a:r>
            <a:br>
              <a:rPr lang="en-US" dirty="0"/>
            </a:b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267365-79B9-42B5-ADF7-7F7A73D7FF2E}"/>
              </a:ext>
            </a:extLst>
          </p:cNvPr>
          <p:cNvSpPr txBox="1"/>
          <p:nvPr/>
        </p:nvSpPr>
        <p:spPr>
          <a:xfrm>
            <a:off x="6852622" y="2581934"/>
            <a:ext cx="4223873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FF0000"/>
                </a:solidFill>
                <a:effectLst/>
                <a:latin typeface="TimesNewRomanPS-BoldMT"/>
              </a:rPr>
              <a:t>Минобр</a:t>
            </a:r>
            <a:r>
              <a:rPr lang="ru-RU" sz="2000" b="1" dirty="0">
                <a:solidFill>
                  <a:srgbClr val="FF0000"/>
                </a:solidFill>
                <a:latin typeface="TimesNewRomanPS-BoldMT"/>
              </a:rPr>
              <a:t>азования и науки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NewRomanPS-BoldMT"/>
              </a:rPr>
              <a:t> Кубани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4369B4E-A86B-4C86-9DD2-FD605F2B19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3768" y="3034602"/>
            <a:ext cx="1133475" cy="112871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DFEC868-87CE-4770-9980-84550D3A4464}"/>
              </a:ext>
            </a:extLst>
          </p:cNvPr>
          <p:cNvSpPr txBox="1"/>
          <p:nvPr/>
        </p:nvSpPr>
        <p:spPr>
          <a:xfrm>
            <a:off x="6937243" y="3404996"/>
            <a:ext cx="668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002060"/>
                </a:solidFill>
                <a:effectLst/>
                <a:latin typeface="TimesNewRomanPS-BoldMT"/>
              </a:rPr>
              <a:t>https://www.instagram.com/minobrkuban/</a:t>
            </a:r>
            <a:r>
              <a:rPr lang="en-US" dirty="0"/>
              <a:t> </a:t>
            </a:r>
            <a:br>
              <a:rPr lang="en-US" dirty="0"/>
            </a:br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8607C6D-8E6E-4636-85CD-8B1026F196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43537" y="4107747"/>
            <a:ext cx="1065916" cy="106986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B231606-1A6B-4FAF-A8D9-3B72B34F91F5}"/>
              </a:ext>
            </a:extLst>
          </p:cNvPr>
          <p:cNvSpPr txBox="1"/>
          <p:nvPr/>
        </p:nvSpPr>
        <p:spPr>
          <a:xfrm>
            <a:off x="7544032" y="4520340"/>
            <a:ext cx="32082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002060"/>
                </a:solidFill>
                <a:effectLst/>
                <a:latin typeface="TimesNewRomanPS-BoldMT"/>
              </a:rPr>
              <a:t>https://vk.com/minobrkuban</a:t>
            </a:r>
            <a:r>
              <a:rPr lang="en-US" dirty="0"/>
              <a:t> </a:t>
            </a:r>
            <a:br>
              <a:rPr lang="en-US" dirty="0"/>
            </a:br>
            <a:endParaRPr lang="ru-RU" dirty="0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4291AC7-9659-4456-B3AC-5BF35F0140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7803" y="5314739"/>
            <a:ext cx="1167031" cy="11639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AF189BB-7EE0-49AB-B935-F03C80710F93}"/>
              </a:ext>
            </a:extLst>
          </p:cNvPr>
          <p:cNvSpPr txBox="1"/>
          <p:nvPr/>
        </p:nvSpPr>
        <p:spPr>
          <a:xfrm>
            <a:off x="7139159" y="5880362"/>
            <a:ext cx="34258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002060"/>
                </a:solidFill>
                <a:effectLst/>
                <a:latin typeface="TimesNewRomanPS-BoldMT"/>
              </a:rPr>
              <a:t>https://ok.ru/66410511859758</a:t>
            </a:r>
            <a:r>
              <a:rPr lang="en-US" dirty="0"/>
              <a:t> 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002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8325" y="338570"/>
            <a:ext cx="112577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88FB9"/>
                </a:solidFill>
                <a:effectLst/>
                <a:uLnTx/>
                <a:uFillTx/>
                <a:latin typeface="Franklin Gothic Demi" panose="020B0703020102020204" pitchFamily="34" charset="0"/>
                <a:ea typeface="+mn-ea"/>
                <a:cs typeface="Arial" panose="020B0604020202020204" pitchFamily="34" charset="0"/>
              </a:rPr>
              <a:t>Видеоконсультации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88FB9"/>
                </a:solidFill>
                <a:effectLst/>
                <a:uLnTx/>
                <a:uFillTx/>
                <a:latin typeface="Franklin Gothic Demi" panose="020B0703020102020204" pitchFamily="34" charset="0"/>
                <a:ea typeface="+mn-ea"/>
                <a:cs typeface="Arial" panose="020B0604020202020204" pitchFamily="34" charset="0"/>
              </a:rPr>
              <a:t> председателей региональных предметных комиссий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посвященные подготовке к ЕГЭ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учетом изменений в КИМ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ЕГЭ 2022 года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98DBE"/>
              </a:solidFill>
              <a:effectLst/>
              <a:uLnTx/>
              <a:uFillTx/>
              <a:latin typeface="Franklin Gothic Demi" panose="020B0703020102020204" pitchFamily="34" charset="0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9EF904-06AF-4D44-9EF8-D3EB68850E6D}"/>
              </a:ext>
            </a:extLst>
          </p:cNvPr>
          <p:cNvSpPr txBox="1"/>
          <p:nvPr/>
        </p:nvSpPr>
        <p:spPr>
          <a:xfrm>
            <a:off x="735291" y="2467195"/>
            <a:ext cx="1113838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Видеоролики размещены на сайтах: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Министерства: </a:t>
            </a:r>
            <a:r>
              <a:rPr lang="ru-RU" sz="2800" b="0" i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https://minobr.krasnodar.ru/</a:t>
            </a:r>
            <a:br>
              <a:rPr lang="ru-RU" sz="2800" b="0" i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0" i="0" dirty="0">
              <a:solidFill>
                <a:srgbClr val="0563C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0" i="0" dirty="0">
              <a:solidFill>
                <a:srgbClr val="0563C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0" i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https://vk.com/giakuban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0" i="0" dirty="0">
              <a:solidFill>
                <a:srgbClr val="0563C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0" i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ttps://www.youtube.com/channel/UCL8mPHr_STLl0r0bXxeDxJw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6AC076-6A6A-4D46-AC0C-B5A2F682B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91" y="4600866"/>
            <a:ext cx="2054945" cy="5765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A4D60D-A90F-4A97-8757-DCFDF5B25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2861" y="4822774"/>
            <a:ext cx="1103967" cy="11098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0B6638-0643-4024-8E84-6927B615B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979" y="3771651"/>
            <a:ext cx="1781567" cy="4453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DFDC7E-AA11-4032-90C6-629B59C77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17" y="3771651"/>
            <a:ext cx="1167659" cy="117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89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1C790B-2D91-413F-A6EB-EFAAFF6EB9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84" t="7852" r="11916" b="35259"/>
          <a:stretch/>
        </p:blipFill>
        <p:spPr>
          <a:xfrm>
            <a:off x="1422400" y="91440"/>
            <a:ext cx="9022080" cy="33375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154670-C3E3-4B6F-8C26-BB1B50BD82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99" t="7703" r="31501" b="28149"/>
          <a:stretch/>
        </p:blipFill>
        <p:spPr>
          <a:xfrm>
            <a:off x="5242560" y="1503680"/>
            <a:ext cx="6583680" cy="43992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2F2457-584C-45DF-989F-E5FEF478A1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50" t="3704" r="15083" b="16297"/>
          <a:stretch/>
        </p:blipFill>
        <p:spPr>
          <a:xfrm>
            <a:off x="1549663" y="2367280"/>
            <a:ext cx="5775697" cy="367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09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FDEF19-1B64-4FE1-91F0-8F1CB5B64977}"/>
              </a:ext>
            </a:extLst>
          </p:cNvPr>
          <p:cNvSpPr txBox="1"/>
          <p:nvPr/>
        </p:nvSpPr>
        <p:spPr>
          <a:xfrm>
            <a:off x="523240" y="244925"/>
            <a:ext cx="11145520" cy="1364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94106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 проведения занятий на консультационных пунктах 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94106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начала консультаций для учащихся – 16.00 часов.</a:t>
            </a:r>
            <a:endParaRPr lang="ru-RU" sz="2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Место проведения - </a:t>
            </a:r>
            <a:r>
              <a:rPr lang="en-US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ZOOM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1593959-AD20-4E37-A50F-651CA40112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99366"/>
              </p:ext>
            </p:extLst>
          </p:nvPr>
        </p:nvGraphicFramePr>
        <p:xfrm>
          <a:off x="264160" y="1637288"/>
          <a:ext cx="10556240" cy="3611311"/>
        </p:xfrm>
        <a:graphic>
          <a:graphicData uri="http://schemas.openxmlformats.org/drawingml/2006/table">
            <a:tbl>
              <a:tblPr firstRow="1" firstCol="1" bandRow="1"/>
              <a:tblGrid>
                <a:gridCol w="1688603">
                  <a:extLst>
                    <a:ext uri="{9D8B030D-6E8A-4147-A177-3AD203B41FA5}">
                      <a16:colId xmlns:a16="http://schemas.microsoft.com/office/drawing/2014/main" val="4054796593"/>
                    </a:ext>
                  </a:extLst>
                </a:gridCol>
                <a:gridCol w="3866907">
                  <a:extLst>
                    <a:ext uri="{9D8B030D-6E8A-4147-A177-3AD203B41FA5}">
                      <a16:colId xmlns:a16="http://schemas.microsoft.com/office/drawing/2014/main" val="457387134"/>
                    </a:ext>
                  </a:extLst>
                </a:gridCol>
                <a:gridCol w="2306246">
                  <a:extLst>
                    <a:ext uri="{9D8B030D-6E8A-4147-A177-3AD203B41FA5}">
                      <a16:colId xmlns:a16="http://schemas.microsoft.com/office/drawing/2014/main" val="2006634931"/>
                    </a:ext>
                  </a:extLst>
                </a:gridCol>
                <a:gridCol w="2694484">
                  <a:extLst>
                    <a:ext uri="{9D8B030D-6E8A-4147-A177-3AD203B41FA5}">
                      <a16:colId xmlns:a16="http://schemas.microsoft.com/office/drawing/2014/main" val="703472229"/>
                    </a:ext>
                  </a:extLst>
                </a:gridCol>
              </a:tblGrid>
              <a:tr h="20833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271967"/>
                  </a:ext>
                </a:extLst>
              </a:tr>
              <a:tr h="166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Идентификатор/код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606517"/>
                  </a:ext>
                </a:extLst>
              </a:tr>
              <a:tr h="202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03.02.22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Основные изобразительно-выразительные средства языка.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(Задание 26)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Макаренко А.А.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930 748 9877/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855424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650440"/>
                  </a:ext>
                </a:extLst>
              </a:tr>
              <a:tr h="612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10.02.22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Знаки препинания в сложном предложении с разными видами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связи. Знаки препинания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сложноподчинённом предложении. (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Задания 20-21)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Макаренко А.А.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930 748 9877/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855424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661194"/>
                  </a:ext>
                </a:extLst>
              </a:tr>
              <a:tr h="11619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17.02.22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Информационная обработка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письменных текстов различных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стилей и жанров.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(Задание 1)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Средства связи предложений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тексте. Отбор языковых средств в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тексте в зависимости от темы, цели,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адресата и ситуации общения. (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2)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94106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Гненик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Е.В.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5430003113/2022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42" marR="27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961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0253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64BB3D-F957-444A-8481-1B2872C5AB23}"/>
              </a:ext>
            </a:extLst>
          </p:cNvPr>
          <p:cNvSpPr txBox="1"/>
          <p:nvPr/>
        </p:nvSpPr>
        <p:spPr>
          <a:xfrm>
            <a:off x="223520" y="217716"/>
            <a:ext cx="110744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 особенностях приема в образовательные организации высшего образования в 2022 году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65A3E4-7F03-4B7A-85E5-1EE5DFF7203D}"/>
              </a:ext>
            </a:extLst>
          </p:cNvPr>
          <p:cNvSpPr txBox="1"/>
          <p:nvPr/>
        </p:nvSpPr>
        <p:spPr>
          <a:xfrm>
            <a:off x="304800" y="697359"/>
            <a:ext cx="116636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Приказом Минобрнауки России от 21 августа 2020 года № 1076</a:t>
            </a:r>
            <a:b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«Об утверждении Порядка приема на обучение по образовательным</a:t>
            </a:r>
            <a:b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программам высшего образования – программам бакалавриата,</a:t>
            </a:r>
            <a:b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программам специалитета, программам магистратуры»</a:t>
            </a:r>
            <a:b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утвержден Порядок приема на обучение начиная с</a:t>
            </a:r>
            <a:b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E75B6"/>
                </a:solidFill>
                <a:effectLst/>
                <a:latin typeface="TimesNewRomanPS-BoldMT"/>
              </a:rPr>
              <a:t>2021/2022 учебного года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AB7141-B530-4B19-B3FC-CF5A47D67110}"/>
              </a:ext>
            </a:extLst>
          </p:cNvPr>
          <p:cNvSpPr txBox="1"/>
          <p:nvPr/>
        </p:nvSpPr>
        <p:spPr>
          <a:xfrm>
            <a:off x="304800" y="2603244"/>
            <a:ext cx="11663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C00000"/>
                </a:solidFill>
                <a:effectLst/>
                <a:latin typeface="TimesNewRomanPS-BoldMT"/>
              </a:rPr>
              <a:t>Некоторые изменения в практике работы приемных комиссий вузов в связи с введением нового порядка:</a:t>
            </a:r>
            <a:r>
              <a:rPr lang="ru-RU" dirty="0">
                <a:solidFill>
                  <a:srgbClr val="C00000"/>
                </a:solidFill>
              </a:rPr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9A452D-ACE6-4731-932E-6A42F6319F85}"/>
              </a:ext>
            </a:extLst>
          </p:cNvPr>
          <p:cNvSpPr txBox="1"/>
          <p:nvPr/>
        </p:nvSpPr>
        <p:spPr>
          <a:xfrm>
            <a:off x="223520" y="304686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1. Для зачисления в образовательную организацию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необходимо предоставлять оригинал документа об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образовании вместе с согласием о зачислении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688673-819C-46D2-984F-80BD92950305}"/>
              </a:ext>
            </a:extLst>
          </p:cNvPr>
          <p:cNvSpPr txBox="1"/>
          <p:nvPr/>
        </p:nvSpPr>
        <p:spPr>
          <a:xfrm>
            <a:off x="121920" y="409065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2. Все вузы обязаны обеспечить прием документов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любимым установленным способом (очно, по почте,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дистанционно, посредством ЕПГУ (при использовании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в организации)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F7E343-B484-462B-8597-825B119757D5}"/>
              </a:ext>
            </a:extLst>
          </p:cNvPr>
          <p:cNvSpPr txBox="1"/>
          <p:nvPr/>
        </p:nvSpPr>
        <p:spPr>
          <a:xfrm>
            <a:off x="6035040" y="3185366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3. Как и в 2021 году на основном этапе зачисления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остается только одна волна зачисления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F9C327-73BC-4E39-95D9-D75E840F508A}"/>
              </a:ext>
            </a:extLst>
          </p:cNvPr>
          <p:cNvSpPr txBox="1"/>
          <p:nvPr/>
        </p:nvSpPr>
        <p:spPr>
          <a:xfrm>
            <a:off x="6096000" y="4247196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4. Конкурсные списки обезличены и должны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000000"/>
                </a:solidFill>
                <a:effectLst/>
                <a:latin typeface="TimesNewRomanPS-BoldMT"/>
              </a:rPr>
              <a:t>обновляться не менее 5 раз в день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16D476-E012-4A2B-82BD-FE23E5C9EC1B}"/>
              </a:ext>
            </a:extLst>
          </p:cNvPr>
          <p:cNvSpPr txBox="1"/>
          <p:nvPr/>
        </p:nvSpPr>
        <p:spPr>
          <a:xfrm>
            <a:off x="1971040" y="5421321"/>
            <a:ext cx="7985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более подробной информации о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поступлении в конкретный вуз необходимо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обращаться непосредственно в приемную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комиссию данного вуза</a:t>
            </a:r>
          </a:p>
        </p:txBody>
      </p:sp>
    </p:spTree>
    <p:extLst>
      <p:ext uri="{BB962C8B-B14F-4D97-AF65-F5344CB8AC3E}">
        <p14:creationId xmlns:p14="http://schemas.microsoft.com/office/powerpoint/2010/main" val="222307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6871" y="201511"/>
            <a:ext cx="11488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88FB9"/>
                </a:solidFill>
                <a:latin typeface="Franklin Gothic Book" panose="020B0503020102020204" pitchFamily="34" charset="0"/>
              </a:rPr>
              <a:t>РАСПИСАНИЕ ЕГЭ и ГВЭ в 2022 году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88FB9"/>
                </a:solidFill>
                <a:latin typeface="Franklin Gothic Book" panose="020B0503020102020204" pitchFamily="34" charset="0"/>
              </a:rPr>
              <a:t>Основной период</a:t>
            </a:r>
            <a:endParaRPr lang="en-US" sz="3200" b="1" dirty="0">
              <a:solidFill>
                <a:srgbClr val="088FB9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42452" y="1787301"/>
            <a:ext cx="423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Для выпускников текущего года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4275C505-F202-4EAB-AC10-AA853A5BAF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706434"/>
              </p:ext>
            </p:extLst>
          </p:nvPr>
        </p:nvGraphicFramePr>
        <p:xfrm>
          <a:off x="647308" y="1220889"/>
          <a:ext cx="10897384" cy="543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456">
                  <a:extLst>
                    <a:ext uri="{9D8B030D-6E8A-4147-A177-3AD203B41FA5}">
                      <a16:colId xmlns:a16="http://schemas.microsoft.com/office/drawing/2014/main" val="1078269637"/>
                    </a:ext>
                  </a:extLst>
                </a:gridCol>
                <a:gridCol w="2539373">
                  <a:extLst>
                    <a:ext uri="{9D8B030D-6E8A-4147-A177-3AD203B41FA5}">
                      <a16:colId xmlns:a16="http://schemas.microsoft.com/office/drawing/2014/main" val="2070410266"/>
                    </a:ext>
                  </a:extLst>
                </a:gridCol>
                <a:gridCol w="1423447">
                  <a:extLst>
                    <a:ext uri="{9D8B030D-6E8A-4147-A177-3AD203B41FA5}">
                      <a16:colId xmlns:a16="http://schemas.microsoft.com/office/drawing/2014/main" val="3413274754"/>
                    </a:ext>
                  </a:extLst>
                </a:gridCol>
                <a:gridCol w="2572626">
                  <a:extLst>
                    <a:ext uri="{9D8B030D-6E8A-4147-A177-3AD203B41FA5}">
                      <a16:colId xmlns:a16="http://schemas.microsoft.com/office/drawing/2014/main" val="1791840037"/>
                    </a:ext>
                  </a:extLst>
                </a:gridCol>
                <a:gridCol w="2178482">
                  <a:extLst>
                    <a:ext uri="{9D8B030D-6E8A-4147-A177-3AD203B41FA5}">
                      <a16:colId xmlns:a16="http://schemas.microsoft.com/office/drawing/2014/main" val="430853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4404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мая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1835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география, литература, химия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506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082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профильного уровня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базового уровня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2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26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история, физика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1773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031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иностранные языки (за исключением раздела «Говорение»)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algn="ctr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иностранные языки (раздел «Говорение»)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575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251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8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376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D68533-09BC-461C-A785-E28731E01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9" y="179109"/>
            <a:ext cx="8361575" cy="658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48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632516"/>
          </a:xfrm>
          <a:prstGeom prst="rect">
            <a:avLst/>
          </a:prstGeom>
          <a:solidFill>
            <a:srgbClr val="E7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flipV="1">
            <a:off x="4855157" y="5632516"/>
            <a:ext cx="2481684" cy="848571"/>
          </a:xfrm>
          <a:prstGeom prst="triangle">
            <a:avLst/>
          </a:prstGeom>
          <a:solidFill>
            <a:srgbClr val="E7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4603" y="376913"/>
            <a:ext cx="114027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Задать вопросы о ЕГЭ можно </a:t>
            </a:r>
          </a:p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по телефону «горячей линии» </a:t>
            </a:r>
          </a:p>
          <a:p>
            <a:pPr algn="ctr"/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88619152059 </a:t>
            </a:r>
          </a:p>
          <a:p>
            <a:pPr algn="ctr"/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или 89615279808</a:t>
            </a:r>
          </a:p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Воронина Ольга Александровна</a:t>
            </a:r>
          </a:p>
          <a:p>
            <a:pPr algn="ctr"/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864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4BD149-FFCD-4323-A0C8-96C1459DE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546" y="289056"/>
            <a:ext cx="4651343" cy="848412"/>
          </a:xfrm>
        </p:spPr>
        <p:txBody>
          <a:bodyPr>
            <a:noAutofit/>
          </a:bodyPr>
          <a:lstStyle/>
          <a:p>
            <a:br>
              <a:rPr lang="ru-RU" sz="2800" b="1" i="0" dirty="0">
                <a:solidFill>
                  <a:srgbClr val="098DBE"/>
                </a:solidFill>
                <a:effectLst/>
                <a:latin typeface="TimesNewRomanPS-BoldMT"/>
              </a:rPr>
            </a:br>
            <a:r>
              <a:rPr lang="ru-RU" sz="2800" b="1" i="0" dirty="0">
                <a:solidFill>
                  <a:srgbClr val="098DBE"/>
                </a:solidFill>
                <a:effectLst/>
                <a:latin typeface="TimesNewRomanPS-BoldMT"/>
              </a:rPr>
              <a:t>Обязательные предметы</a:t>
            </a:r>
            <a:r>
              <a:rPr lang="ru-RU" sz="2800" dirty="0">
                <a:solidFill>
                  <a:srgbClr val="098DBE"/>
                </a:solidFill>
              </a:rPr>
              <a:t> </a:t>
            </a:r>
            <a:br>
              <a:rPr lang="ru-RU" sz="2800" dirty="0">
                <a:solidFill>
                  <a:srgbClr val="098DBE"/>
                </a:solidFill>
              </a:rPr>
            </a:br>
            <a:endParaRPr lang="ru-RU" sz="2800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669FF1-484B-49AB-9CAD-59AACFAE46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6343" y="1397089"/>
            <a:ext cx="3195427" cy="435133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94921D4-6ACB-4004-8570-9769CDA95A75}"/>
              </a:ext>
            </a:extLst>
          </p:cNvPr>
          <p:cNvSpPr txBox="1"/>
          <p:nvPr/>
        </p:nvSpPr>
        <p:spPr>
          <a:xfrm>
            <a:off x="835057" y="1628796"/>
            <a:ext cx="3099062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0070C0"/>
                </a:solidFill>
                <a:effectLst/>
                <a:latin typeface="TimesNewRomanPS-BoldMT"/>
              </a:rPr>
              <a:t>РУССКИЙ ЯЗЫК</a:t>
            </a:r>
          </a:p>
          <a:p>
            <a:br>
              <a:rPr lang="ru-RU" sz="20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2000" b="1" i="0" dirty="0">
                <a:solidFill>
                  <a:srgbClr val="181717"/>
                </a:solidFill>
                <a:effectLst/>
                <a:latin typeface="TimesNewRomanPS-BoldMT"/>
              </a:rPr>
              <a:t>МАТЕМАТИКА</a:t>
            </a:r>
          </a:p>
          <a:p>
            <a:br>
              <a:rPr lang="ru-RU" sz="2000" b="1" i="0" dirty="0">
                <a:solidFill>
                  <a:srgbClr val="181717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3B3838"/>
                </a:solidFill>
                <a:effectLst/>
                <a:latin typeface="TimesNewRomanPS-BoldMT"/>
              </a:rPr>
              <a:t>Базовый или</a:t>
            </a:r>
            <a:br>
              <a:rPr lang="ru-RU" sz="1800" b="1" i="0" dirty="0">
                <a:solidFill>
                  <a:srgbClr val="3B3838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3B3838"/>
                </a:solidFill>
                <a:effectLst/>
                <a:latin typeface="TimesNewRomanPS-BoldMT"/>
              </a:rPr>
              <a:t>профильный уровни</a:t>
            </a:r>
          </a:p>
          <a:p>
            <a:br>
              <a:rPr lang="ru-RU" sz="1800" b="1" i="0" dirty="0">
                <a:solidFill>
                  <a:srgbClr val="3B3838"/>
                </a:solidFill>
                <a:effectLst/>
                <a:latin typeface="TimesNewRomanPS-BoldMT"/>
              </a:rPr>
            </a:br>
            <a:r>
              <a:rPr lang="ru-RU" sz="1200" b="1" i="0" dirty="0">
                <a:solidFill>
                  <a:srgbClr val="767171"/>
                </a:solidFill>
                <a:effectLst/>
                <a:latin typeface="TimesNewRomanPS-BoldMT"/>
              </a:rPr>
              <a:t>*Для выпускников текущего года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4B9232-D713-464E-BDB0-D454BD2B8DBE}"/>
              </a:ext>
            </a:extLst>
          </p:cNvPr>
          <p:cNvSpPr txBox="1"/>
          <p:nvPr/>
        </p:nvSpPr>
        <p:spPr>
          <a:xfrm>
            <a:off x="6095999" y="495437"/>
            <a:ext cx="60944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98DBE"/>
                </a:solidFill>
                <a:effectLst/>
                <a:latin typeface="TimesNewRomanPS-BoldMT"/>
              </a:rPr>
              <a:t>Предметы по выбору</a:t>
            </a:r>
            <a:r>
              <a:rPr lang="ru-RU" dirty="0">
                <a:solidFill>
                  <a:srgbClr val="098DBE"/>
                </a:solidFill>
              </a:rPr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9F02DF-AB06-4FAE-854E-3D28360DF345}"/>
              </a:ext>
            </a:extLst>
          </p:cNvPr>
          <p:cNvSpPr txBox="1"/>
          <p:nvPr/>
        </p:nvSpPr>
        <p:spPr>
          <a:xfrm>
            <a:off x="8033995" y="1487572"/>
            <a:ext cx="6094428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ОБЩЕСТВОЗНАНИЕ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  <a:t>ХИМИЯ</a:t>
            </a:r>
            <a:b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БИОЛОГИЯ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  <a:t>ФИЗИКА</a:t>
            </a:r>
            <a:b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ИНФОРМАТИКА и ИКТ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  <a:t>ИСТОРИЯ</a:t>
            </a:r>
            <a:b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ЛИТЕРАТУРА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  <a:t>ГЕОГРАФИЯ</a:t>
            </a:r>
            <a:br>
              <a:rPr lang="ru-RU" sz="1900" b="1" i="0" dirty="0">
                <a:solidFill>
                  <a:srgbClr val="181717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ИНОСТРАННЫЕ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  <a:t>ЯЗЫКИ</a:t>
            </a:r>
            <a:br>
              <a:rPr lang="ru-RU" sz="1900" b="1" i="0" dirty="0">
                <a:solidFill>
                  <a:srgbClr val="0070C0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3B3838"/>
                </a:solidFill>
                <a:effectLst/>
                <a:latin typeface="TimesNewRomanPS-BoldMT"/>
              </a:rPr>
              <a:t>(английский, немецкий,</a:t>
            </a:r>
            <a:br>
              <a:rPr lang="ru-RU" sz="1900" b="1" i="0" dirty="0">
                <a:solidFill>
                  <a:srgbClr val="3B3838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3B3838"/>
                </a:solidFill>
                <a:effectLst/>
                <a:latin typeface="TimesNewRomanPS-BoldMT"/>
              </a:rPr>
              <a:t>французский, испанский,</a:t>
            </a:r>
            <a:br>
              <a:rPr lang="ru-RU" sz="1900" b="1" i="0" dirty="0">
                <a:solidFill>
                  <a:srgbClr val="3B3838"/>
                </a:solidFill>
                <a:effectLst/>
                <a:latin typeface="TimesNewRomanPS-BoldMT"/>
              </a:rPr>
            </a:br>
            <a:r>
              <a:rPr lang="ru-RU" sz="1900" b="1" i="0" dirty="0">
                <a:solidFill>
                  <a:srgbClr val="3B3838"/>
                </a:solidFill>
                <a:effectLst/>
                <a:latin typeface="TimesNewRomanPS-BoldMT"/>
              </a:rPr>
              <a:t>китайский)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396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FDE97-EA00-4162-96C9-99D3D53D4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0" dirty="0">
                <a:solidFill>
                  <a:srgbClr val="002060"/>
                </a:solidFill>
                <a:effectLst/>
                <a:latin typeface="TimesNewRomanPS-BoldMT"/>
              </a:rPr>
              <a:t>Сколько экзаменов нужно сдать?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D849C9-B787-4EF2-AB31-06F8B511B8D9}"/>
              </a:ext>
            </a:extLst>
          </p:cNvPr>
          <p:cNvSpPr txBox="1"/>
          <p:nvPr/>
        </p:nvSpPr>
        <p:spPr>
          <a:xfrm>
            <a:off x="249812" y="1091955"/>
            <a:ext cx="60944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98D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учебных предметов по</a:t>
            </a:r>
          </a:p>
          <a:p>
            <a:r>
              <a:rPr lang="ru-RU" dirty="0">
                <a:solidFill>
                  <a:srgbClr val="098D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выбору устанавливает исключительно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</a:t>
            </a:r>
          </a:p>
          <a:p>
            <a:r>
              <a:rPr lang="ru-RU" dirty="0">
                <a:solidFill>
                  <a:srgbClr val="098D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 в соответствии со своими</a:t>
            </a:r>
          </a:p>
          <a:p>
            <a:r>
              <a:rPr lang="ru-RU" dirty="0">
                <a:solidFill>
                  <a:srgbClr val="098D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планами на дальнейшее продолжение</a:t>
            </a:r>
          </a:p>
          <a:p>
            <a:r>
              <a:rPr lang="ru-RU" dirty="0">
                <a:solidFill>
                  <a:srgbClr val="098D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в вузе. </a:t>
            </a:r>
          </a:p>
          <a:p>
            <a:endParaRPr lang="ru-RU" sz="1800" b="1" i="0" dirty="0">
              <a:solidFill>
                <a:srgbClr val="FF0000"/>
              </a:solidFill>
              <a:effectLst/>
              <a:latin typeface="TimesNewRomanPS-BoldMT"/>
            </a:endParaRPr>
          </a:p>
          <a:p>
            <a:r>
              <a:rPr lang="ru-RU" sz="1800" b="1" i="0" dirty="0">
                <a:solidFill>
                  <a:srgbClr val="FF0000"/>
                </a:solidFill>
                <a:effectLst/>
                <a:latin typeface="TimesNewRomanPS-BoldMT"/>
              </a:rPr>
              <a:t>Минимальное количество баллов,</a:t>
            </a:r>
            <a:br>
              <a:rPr lang="ru-RU" sz="1800" b="1" i="0" dirty="0">
                <a:solidFill>
                  <a:srgbClr val="FF0000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FF0000"/>
                </a:solidFill>
                <a:effectLst/>
                <a:latin typeface="TimesNewRomanPS-BoldMT"/>
              </a:rPr>
              <a:t>необходимое для получения аттестата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098DBE"/>
                </a:solidFill>
              </a:rPr>
            </a:br>
            <a:endParaRPr lang="ru-RU" dirty="0">
              <a:solidFill>
                <a:srgbClr val="098DBE"/>
              </a:solidFill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 – 24 балла;</a:t>
            </a: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(ПУ) – 27 баллов;</a:t>
            </a: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(БУ) – отметка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F38DDA-16F6-4440-8969-555F46A606EA}"/>
              </a:ext>
            </a:extLst>
          </p:cNvPr>
          <p:cNvSpPr txBox="1"/>
          <p:nvPr/>
        </p:nvSpPr>
        <p:spPr>
          <a:xfrm>
            <a:off x="5615627" y="1461287"/>
            <a:ext cx="609442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  <a:t>Для получения аттестата необходимо сдать ЕГЭ по 2-м</a:t>
            </a:r>
            <a:b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</a:br>
            <a: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  <a:t>обязательным предметам: русскому языку и математике</a:t>
            </a:r>
            <a:b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</a:br>
            <a: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  <a:t>(базовый или профильный уровень), набрав минимальное</a:t>
            </a:r>
            <a:b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</a:br>
            <a:r>
              <a:rPr lang="ru-RU" sz="1600" b="1" i="0" dirty="0">
                <a:solidFill>
                  <a:srgbClr val="FF0000"/>
                </a:solidFill>
                <a:effectLst/>
                <a:latin typeface="TimesNewRomanPS-BoldMT"/>
              </a:rPr>
              <a:t>количество баллов</a:t>
            </a:r>
            <a:r>
              <a:rPr lang="ru-RU" sz="1600" b="1" i="0" dirty="0">
                <a:solidFill>
                  <a:srgbClr val="203864"/>
                </a:solidFill>
                <a:effectLst/>
                <a:latin typeface="TimesNewRomanPS-BoldMT"/>
              </a:rPr>
              <a:t>.</a:t>
            </a:r>
            <a:r>
              <a:rPr lang="ru-RU" sz="1600" dirty="0"/>
              <a:t> 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6DF3913-FA57-44CD-BBBC-EC1720BECBDC}"/>
              </a:ext>
            </a:extLst>
          </p:cNvPr>
          <p:cNvSpPr txBox="1"/>
          <p:nvPr/>
        </p:nvSpPr>
        <p:spPr>
          <a:xfrm>
            <a:off x="4899976" y="2881717"/>
            <a:ext cx="66458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выпускников, желающих стать студентами, необходимо</a:t>
            </a:r>
          </a:p>
          <a:p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сдать ЕГЭ по русскому языку и предметы по выбору, </a:t>
            </a:r>
          </a:p>
          <a:p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для поступления в вуз на выбранную специальность.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4179FE-7349-464E-A2B7-494343D13D4B}"/>
              </a:ext>
            </a:extLst>
          </p:cNvPr>
          <p:cNvSpPr txBox="1"/>
          <p:nvPr/>
        </p:nvSpPr>
        <p:spPr>
          <a:xfrm>
            <a:off x="5541388" y="4131800"/>
            <a:ext cx="64008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rgbClr val="203864"/>
                </a:solidFill>
                <a:effectLst/>
                <a:latin typeface="TimesNewRomanPS-BoldMT"/>
              </a:rPr>
              <a:t>Максимально возможный балл на любом предмете – 100 баллов.</a:t>
            </a:r>
            <a:br>
              <a:rPr lang="ru-RU" sz="1600" b="1" i="0" dirty="0">
                <a:solidFill>
                  <a:srgbClr val="203864"/>
                </a:solidFill>
                <a:effectLst/>
                <a:latin typeface="TimesNewRomanPS-BoldMT"/>
              </a:rPr>
            </a:br>
            <a:r>
              <a:rPr lang="ru-RU" sz="1600" b="1" i="0" dirty="0">
                <a:solidFill>
                  <a:srgbClr val="203864"/>
                </a:solidFill>
                <a:effectLst/>
                <a:latin typeface="TimesNewRomanPS-BoldMT"/>
              </a:rPr>
              <a:t>Исключение – математика (базовый уровень) – оценка «5»</a:t>
            </a:r>
            <a:r>
              <a:rPr lang="ru-RU" sz="1600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E907717-CE69-4E95-AB89-B8EDB00457AB}"/>
              </a:ext>
            </a:extLst>
          </p:cNvPr>
          <p:cNvSpPr txBox="1"/>
          <p:nvPr/>
        </p:nvSpPr>
        <p:spPr>
          <a:xfrm>
            <a:off x="4711440" y="5186027"/>
            <a:ext cx="64667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Баллы, полученные на ЕГЭ по выбору, не учитываются при</a:t>
            </a:r>
            <a:b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выставлении итоговых отметок в аттестат. </a:t>
            </a:r>
          </a:p>
          <a:p>
            <a: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– преодолеть</a:t>
            </a:r>
            <a:b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порог</a:t>
            </a:r>
            <a:r>
              <a:rPr lang="ru-RU" sz="1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8210B9-8A9F-4291-932F-52C81BD433F3}"/>
              </a:ext>
            </a:extLst>
          </p:cNvPr>
          <p:cNvSpPr txBox="1"/>
          <p:nvPr/>
        </p:nvSpPr>
        <p:spPr>
          <a:xfrm>
            <a:off x="249812" y="4617099"/>
            <a:ext cx="38979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C00000"/>
                </a:solidFill>
                <a:effectLst/>
                <a:latin typeface="TimesNewRomanPS-BoldMT"/>
              </a:rPr>
              <a:t>Помните</a:t>
            </a:r>
            <a:r>
              <a:rPr lang="ru-RU" sz="1800" b="1" i="0" dirty="0">
                <a:solidFill>
                  <a:srgbClr val="203864"/>
                </a:solidFill>
                <a:effectLst/>
                <a:latin typeface="TimesNewRomanPS-BoldMT"/>
              </a:rPr>
              <a:t>, что от экзаменов по выбору можно отказаться (просто не приходить на экзамен). </a:t>
            </a:r>
          </a:p>
          <a:p>
            <a:r>
              <a:rPr lang="ru-RU" sz="1800" b="1" i="0" dirty="0">
                <a:solidFill>
                  <a:srgbClr val="203864"/>
                </a:solidFill>
                <a:effectLst/>
                <a:latin typeface="TimesNewRomanPS-BoldMT"/>
              </a:rPr>
              <a:t>Рекомендуем выбирать предметы с</a:t>
            </a:r>
            <a:br>
              <a:rPr lang="ru-RU" sz="1800" b="1" i="0" dirty="0">
                <a:solidFill>
                  <a:srgbClr val="203864"/>
                </a:solidFill>
                <a:effectLst/>
                <a:latin typeface="TimesNewRomanPS-BoldMT"/>
              </a:rPr>
            </a:br>
            <a:r>
              <a:rPr lang="ru-RU" sz="1800" b="1" i="0" dirty="0">
                <a:solidFill>
                  <a:srgbClr val="203864"/>
                </a:solidFill>
                <a:effectLst/>
                <a:latin typeface="TimesNewRomanPS-BoldMT"/>
              </a:rPr>
              <a:t>учетом «страховки»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36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10EA0-7CA0-4D37-9B1E-0E203AB0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0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400" b="1" i="0" dirty="0">
                <a:solidFill>
                  <a:srgbClr val="FF0000"/>
                </a:solidFill>
                <a:effectLst/>
                <a:latin typeface="TimesNewRomanPS-BoldMT"/>
              </a:rPr>
              <a:t>Продолжительность экзаменов в 2022 году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1B6D255-02E0-4D79-8B7D-B2EBFB284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174194"/>
              </p:ext>
            </p:extLst>
          </p:nvPr>
        </p:nvGraphicFramePr>
        <p:xfrm>
          <a:off x="2821858" y="870067"/>
          <a:ext cx="7718322" cy="5757408"/>
        </p:xfrm>
        <a:graphic>
          <a:graphicData uri="http://schemas.openxmlformats.org/drawingml/2006/table">
            <a:tbl>
              <a:tblPr/>
              <a:tblGrid>
                <a:gridCol w="2572774">
                  <a:extLst>
                    <a:ext uri="{9D8B030D-6E8A-4147-A177-3AD203B41FA5}">
                      <a16:colId xmlns:a16="http://schemas.microsoft.com/office/drawing/2014/main" val="1376492204"/>
                    </a:ext>
                  </a:extLst>
                </a:gridCol>
                <a:gridCol w="2572774">
                  <a:extLst>
                    <a:ext uri="{9D8B030D-6E8A-4147-A177-3AD203B41FA5}">
                      <a16:colId xmlns:a16="http://schemas.microsoft.com/office/drawing/2014/main" val="3361250821"/>
                    </a:ext>
                  </a:extLst>
                </a:gridCol>
                <a:gridCol w="2572774">
                  <a:extLst>
                    <a:ext uri="{9D8B030D-6E8A-4147-A177-3AD203B41FA5}">
                      <a16:colId xmlns:a16="http://schemas.microsoft.com/office/drawing/2014/main" val="2243381370"/>
                    </a:ext>
                  </a:extLst>
                </a:gridCol>
              </a:tblGrid>
              <a:tr h="27297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>
                          <a:solidFill>
                            <a:srgbClr val="0070C0"/>
                          </a:solidFill>
                          <a:effectLst/>
                          <a:latin typeface="TimesNewRomanPSMT"/>
                        </a:rPr>
                        <a:t>Предмет 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>
                          <a:solidFill>
                            <a:srgbClr val="0070C0"/>
                          </a:solidFill>
                          <a:effectLst/>
                          <a:latin typeface="TimesNewRomanPSMT"/>
                        </a:rPr>
                        <a:t>Время ЕГЭ 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>
                          <a:solidFill>
                            <a:srgbClr val="0070C0"/>
                          </a:solidFill>
                          <a:effectLst/>
                          <a:latin typeface="TimesNewRomanPSMT"/>
                        </a:rPr>
                        <a:t>Время для лиц с ОВЗ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93609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  <a:t>Русский язык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  <a:t>3 ч. 30 мин. (210 мин.)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361270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C000"/>
                          </a:solidFill>
                          <a:effectLst/>
                          <a:latin typeface="TimesNewRomanPSMT"/>
                        </a:rPr>
                        <a:t>Математика (Б) </a:t>
                      </a:r>
                      <a:endParaRPr lang="ru-RU" sz="1600" b="1" i="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C000"/>
                          </a:solidFill>
                          <a:effectLst/>
                          <a:latin typeface="TimesNewRomanPSMT"/>
                        </a:rPr>
                        <a:t>3 ч. (180 мин) </a:t>
                      </a:r>
                      <a:endParaRPr lang="ru-RU" sz="1600" b="1" i="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30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658212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Математика (П) </a:t>
                      </a:r>
                      <a:endParaRPr lang="ru-RU" sz="1600" b="1" i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3 ч. 55 мин. (235 мин.) </a:t>
                      </a:r>
                      <a:endParaRPr lang="ru-RU" sz="1600" b="1" i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 25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336127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Литература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3 ч. 55 мин. (235 мин.) 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 25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54568"/>
                  </a:ext>
                </a:extLst>
              </a:tr>
              <a:tr h="506843"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Информатика и ИКТ</a:t>
                      </a:r>
                      <a:b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(КЕГЭ)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3 ч. 55 мин. (235 мин.)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 25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242163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Физика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3 ч. 55 мин. (235 мин.)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 25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574107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Обществознание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3 ч. (180 мин.)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30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078991"/>
                  </a:ext>
                </a:extLst>
              </a:tr>
              <a:tr h="272542">
                <a:tc>
                  <a:txBody>
                    <a:bodyPr/>
                    <a:lstStyle/>
                    <a:p>
                      <a:r>
                        <a:rPr lang="ru-RU" sz="1600" b="1" i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История </a:t>
                      </a:r>
                      <a:endParaRPr lang="ru-RU" sz="1600" b="1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3 ч. (180 мин.)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30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1660733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Биология 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FF0000"/>
                          </a:solidFill>
                          <a:effectLst/>
                          <a:latin typeface="TimesNewRomanPSMT"/>
                        </a:rPr>
                        <a:t>3 ч. 55 мин. (235 мин.) 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 25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903512"/>
                  </a:ext>
                </a:extLst>
              </a:tr>
              <a:tr h="272977"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C00000"/>
                          </a:solidFill>
                          <a:effectLst/>
                          <a:latin typeface="TimesNewRomanPSMT"/>
                        </a:rPr>
                        <a:t>Химия 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C00000"/>
                          </a:solidFill>
                          <a:effectLst/>
                          <a:latin typeface="TimesNewRomanPSMT"/>
                        </a:rPr>
                        <a:t>3 ч. 30 мин. (210 мин.) 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5 ч.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900715"/>
                  </a:ext>
                </a:extLst>
              </a:tr>
              <a:tr h="272542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География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3 ч. (180 мин)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30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074495"/>
                  </a:ext>
                </a:extLst>
              </a:tr>
              <a:tr h="506843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88FB9"/>
                          </a:solidFill>
                          <a:effectLst/>
                          <a:latin typeface="TimesNewRomanPSMT"/>
                        </a:rPr>
                        <a:t>Иностранные языки</a:t>
                      </a:r>
                      <a:br>
                        <a:rPr lang="ru-RU" sz="1600" b="1" i="0" dirty="0">
                          <a:solidFill>
                            <a:srgbClr val="088FB9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600" b="1" i="0" dirty="0">
                          <a:solidFill>
                            <a:srgbClr val="088FB9"/>
                          </a:solidFill>
                          <a:effectLst/>
                          <a:latin typeface="TimesNewRomanPSMT"/>
                        </a:rPr>
                        <a:t>(письменно) </a:t>
                      </a:r>
                      <a:endParaRPr lang="ru-RU" sz="1600" b="1" dirty="0">
                        <a:solidFill>
                          <a:srgbClr val="088FB9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88FB9"/>
                          </a:solidFill>
                          <a:effectLst/>
                          <a:latin typeface="TimesNewRomanPSMT"/>
                        </a:rPr>
                        <a:t>3 ч. 10 мин. (190 мин.) </a:t>
                      </a:r>
                      <a:endParaRPr lang="ru-RU" sz="1600" b="1" dirty="0">
                        <a:solidFill>
                          <a:srgbClr val="088FB9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40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676317"/>
                  </a:ext>
                </a:extLst>
              </a:tr>
              <a:tr h="506843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Китайский язык</a:t>
                      </a:r>
                      <a:b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(письменно)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  <a:effectLst/>
                          <a:latin typeface="TimesNewRomanPSMT"/>
                        </a:rPr>
                        <a:t>3 ч. (180 мин.) 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 ч. 30 мин.</a:t>
                      </a:r>
                      <a:endParaRPr lang="ru-RU" sz="160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523542"/>
                  </a:ext>
                </a:extLst>
              </a:tr>
              <a:tr h="506843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  <a:t>Иностранные языки</a:t>
                      </a:r>
                      <a:br>
                        <a:rPr lang="ru-RU" sz="1600" b="1" i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600" b="1" i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  <a:t>(говорение) </a:t>
                      </a:r>
                      <a:endParaRPr lang="ru-RU" sz="1600" b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NewRomanPSMT"/>
                        </a:rPr>
                        <a:t>17 мин. </a:t>
                      </a:r>
                      <a:endParaRPr lang="ru-RU" sz="1600" b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47 мин.</a:t>
                      </a:r>
                      <a:endParaRPr lang="ru-RU" sz="1600" dirty="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981239"/>
                  </a:ext>
                </a:extLst>
              </a:tr>
              <a:tr h="506843"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Китайский язык</a:t>
                      </a:r>
                      <a:b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</a:b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(говорение) </a:t>
                      </a:r>
                      <a:endParaRPr lang="ru-RU" sz="1600" dirty="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14 мин. </a:t>
                      </a:r>
                      <a:endParaRPr lang="ru-RU" sz="1600" dirty="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</a:rPr>
                        <a:t>44 м</a:t>
                      </a:r>
                      <a:endParaRPr lang="ru-RU" sz="1600" dirty="0">
                        <a:effectLst/>
                      </a:endParaRPr>
                    </a:p>
                  </a:txBody>
                  <a:tcPr marL="39799" marR="39799" marT="19899" marB="1989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34151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3807E59-6FF5-49D0-A82C-A588D209C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121" y="542912"/>
            <a:ext cx="384995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21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/>
          <a:srcRect l="39765" t="60148" r="37948" b="17046"/>
          <a:stretch/>
        </p:blipFill>
        <p:spPr bwMode="auto">
          <a:xfrm>
            <a:off x="8743767" y="18048"/>
            <a:ext cx="2887656" cy="1783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6694" y="1716643"/>
            <a:ext cx="109162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Участник самостоятельно сдает экзамен на компьютере, используя установленное стандартное ПО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Каждому участнику выдается черновик участника КЕГЭ;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ЭМ для КЕГЭ включают в себя бланк регистрации;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проведения экзамена используются аудитории, в которых установлены станции КЕГЭ по числу участников;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окончании экзамена отсканированные бланки участников и сохранённые ответы участников КЕГЭ передаются в РЦОИ;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658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Проверка ответов участников КЕГЭ выполняется на федеральном уровне </a:t>
            </a: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1345785" y="5456821"/>
            <a:ext cx="9789518" cy="908102"/>
          </a:xfrm>
          <a:prstGeom prst="snip2DiagRect">
            <a:avLst/>
          </a:prstGeom>
          <a:solidFill>
            <a:srgbClr val="5BB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61154" y="5556929"/>
            <a:ext cx="95587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!!! 10 марта 2022 г. и 27.04.2022 г.- федеральный тренировочный экзамен с участием обучающихся 11-х классов.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0577" y="192456"/>
            <a:ext cx="9650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88FB9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Экзамен по </a:t>
            </a:r>
            <a:r>
              <a:rPr lang="ru-RU" sz="3600" b="1" dirty="0">
                <a:solidFill>
                  <a:srgbClr val="088FB9"/>
                </a:solidFill>
                <a:latin typeface="Franklin Gothic Book" panose="020B0503020102020204" pitchFamily="34" charset="0"/>
              </a:rPr>
              <a:t>информатике (КЕГЭ)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88FB9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21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/>
          <a:srcRect l="39765" t="60148" r="37948" b="17046"/>
          <a:stretch/>
        </p:blipFill>
        <p:spPr bwMode="auto">
          <a:xfrm>
            <a:off x="9167265" y="0"/>
            <a:ext cx="2887656" cy="1783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8404" y="44372"/>
            <a:ext cx="9175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088FB9"/>
                </a:solidFill>
                <a:latin typeface="Franklin Gothic Book" panose="020B0503020102020204" pitchFamily="34" charset="0"/>
              </a:rPr>
              <a:t>Среды программирования в ППЭ</a:t>
            </a:r>
            <a:endParaRPr lang="en-US" sz="4000" b="1" dirty="0">
              <a:solidFill>
                <a:srgbClr val="088FB9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8954774" y="1669665"/>
            <a:ext cx="2818717" cy="3702469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Ссылка для скачивания программного обеспечения и инструкций по его локальной установке, предложенного в таблице: </a:t>
            </a:r>
            <a:r>
              <a:rPr lang="ru-RU" sz="1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https://drive.google.com/drive/folders/1TpkLIQvP4Ot_QNOVe8WehAmXQ-NtkTjy?usp=sharing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636578" y="6032616"/>
            <a:ext cx="10971947" cy="713282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</a:rPr>
              <a:t>Письмо </a:t>
            </a:r>
            <a:r>
              <a:rPr lang="ru-RU" sz="1600" b="1" dirty="0" err="1">
                <a:solidFill>
                  <a:schemeClr val="tx1"/>
                </a:solidFill>
              </a:rPr>
              <a:t>МОНиМП</a:t>
            </a:r>
            <a:r>
              <a:rPr lang="ru-RU" sz="1600" b="1" dirty="0">
                <a:solidFill>
                  <a:schemeClr val="tx1"/>
                </a:solidFill>
              </a:rPr>
              <a:t> КК от 13 января 2022 г. № 47-01-13-127/22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tx1"/>
                </a:solidFill>
              </a:rPr>
              <a:t>«Об организации подготовки обучающихся к КЕГЭ» 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Сайт министерства </a:t>
            </a:r>
            <a:r>
              <a:rPr lang="en-US" sz="1400" b="1" u="sng" dirty="0">
                <a:hlinkClick r:id="rId5"/>
              </a:rPr>
              <a:t>http</a:t>
            </a:r>
            <a:r>
              <a:rPr lang="ru-RU" sz="1400" b="1" u="sng" dirty="0">
                <a:hlinkClick r:id="rId5"/>
              </a:rPr>
              <a:t>://</a:t>
            </a:r>
            <a:r>
              <a:rPr lang="en-US" sz="1400" b="1" u="sng" dirty="0">
                <a:hlinkClick r:id="rId5"/>
              </a:rPr>
              <a:t>www</a:t>
            </a:r>
            <a:r>
              <a:rPr lang="ru-RU" sz="1400" b="1" u="sng" dirty="0">
                <a:hlinkClick r:id="rId5"/>
              </a:rPr>
              <a:t>.</a:t>
            </a:r>
            <a:r>
              <a:rPr lang="en-US" sz="1400" b="1" u="sng" dirty="0" err="1">
                <a:hlinkClick r:id="rId5"/>
              </a:rPr>
              <a:t>minobrkuban</a:t>
            </a:r>
            <a:r>
              <a:rPr lang="ru-RU" sz="1400" b="1" u="sng" dirty="0">
                <a:hlinkClick r:id="rId5"/>
              </a:rPr>
              <a:t>,</a:t>
            </a:r>
            <a:r>
              <a:rPr lang="en-US" sz="1400" b="1" u="sng" dirty="0" err="1">
                <a:hlinkClick r:id="rId5"/>
              </a:rPr>
              <a:t>ru</a:t>
            </a:r>
            <a:r>
              <a:rPr lang="ru-RU" sz="1400" b="1" u="sng" dirty="0">
                <a:hlinkClick r:id="rId5"/>
              </a:rPr>
              <a:t>/</a:t>
            </a:r>
            <a:r>
              <a:rPr lang="ru-RU" sz="1400" b="1" u="sng" dirty="0"/>
              <a:t> </a:t>
            </a:r>
            <a:r>
              <a:rPr lang="ru-RU" sz="1400" b="1" u="sng" dirty="0">
                <a:solidFill>
                  <a:schemeClr val="tx1"/>
                </a:solidFill>
              </a:rPr>
              <a:t>;</a:t>
            </a:r>
            <a:r>
              <a:rPr lang="ru-RU" sz="1400" b="1" u="sng" dirty="0"/>
              <a:t> </a:t>
            </a:r>
            <a:r>
              <a:rPr lang="ru-RU" sz="1400" b="1" u="sng" dirty="0">
                <a:solidFill>
                  <a:schemeClr val="tx1"/>
                </a:solidFill>
              </a:rPr>
              <a:t>сайт ГКУ КК ЦОКО </a:t>
            </a:r>
            <a:r>
              <a:rPr lang="en-US" sz="1400" b="1" u="sng" dirty="0">
                <a:hlinkClick r:id="rId6"/>
              </a:rPr>
              <a:t>http</a:t>
            </a:r>
            <a:r>
              <a:rPr lang="ru-RU" sz="1400" b="1" u="sng" dirty="0">
                <a:hlinkClick r:id="rId6"/>
              </a:rPr>
              <a:t>://</a:t>
            </a:r>
            <a:r>
              <a:rPr lang="en-US" sz="1400" b="1" u="sng" dirty="0">
                <a:hlinkClick r:id="rId6"/>
              </a:rPr>
              <a:t>www</a:t>
            </a:r>
            <a:r>
              <a:rPr lang="ru-RU" sz="1400" b="1" u="sng" dirty="0">
                <a:hlinkClick r:id="rId6"/>
              </a:rPr>
              <a:t>.</a:t>
            </a:r>
            <a:r>
              <a:rPr lang="en-US" sz="1400" b="1" u="sng" dirty="0">
                <a:hlinkClick r:id="rId6"/>
              </a:rPr>
              <a:t>gas</a:t>
            </a:r>
            <a:r>
              <a:rPr lang="ru-RU" sz="1400" b="1" u="sng" dirty="0">
                <a:hlinkClick r:id="rId6"/>
              </a:rPr>
              <a:t>.</a:t>
            </a:r>
            <a:r>
              <a:rPr lang="en-US" sz="1400" b="1" u="sng" dirty="0" err="1">
                <a:hlinkClick r:id="rId6"/>
              </a:rPr>
              <a:t>kubannet</a:t>
            </a:r>
            <a:r>
              <a:rPr lang="ru-RU" sz="1400" b="1" u="sng" dirty="0">
                <a:hlinkClick r:id="rId6"/>
              </a:rPr>
              <a:t>.</a:t>
            </a:r>
            <a:r>
              <a:rPr lang="en-US" sz="1400" b="1" u="sng" dirty="0" err="1">
                <a:hlinkClick r:id="rId6"/>
              </a:rPr>
              <a:t>ru</a:t>
            </a:r>
            <a:r>
              <a:rPr lang="ru-RU" sz="1400" b="1" u="sng" dirty="0">
                <a:hlinkClick r:id="rId6"/>
              </a:rPr>
              <a:t>/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0077682" y="5424783"/>
            <a:ext cx="572900" cy="55518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6A687C5-9191-4219-9AFD-B06627308C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006290"/>
              </p:ext>
            </p:extLst>
          </p:nvPr>
        </p:nvGraphicFramePr>
        <p:xfrm>
          <a:off x="1018095" y="1192129"/>
          <a:ext cx="7258640" cy="4431333"/>
        </p:xfrm>
        <a:graphic>
          <a:graphicData uri="http://schemas.openxmlformats.org/drawingml/2006/table">
            <a:tbl>
              <a:tblPr firstRow="1" firstCol="1" bandRow="1"/>
              <a:tblGrid>
                <a:gridCol w="1837864">
                  <a:extLst>
                    <a:ext uri="{9D8B030D-6E8A-4147-A177-3AD203B41FA5}">
                      <a16:colId xmlns:a16="http://schemas.microsoft.com/office/drawing/2014/main" val="3404262103"/>
                    </a:ext>
                  </a:extLst>
                </a:gridCol>
                <a:gridCol w="2209856">
                  <a:extLst>
                    <a:ext uri="{9D8B030D-6E8A-4147-A177-3AD203B41FA5}">
                      <a16:colId xmlns:a16="http://schemas.microsoft.com/office/drawing/2014/main" val="3894090774"/>
                    </a:ext>
                  </a:extLst>
                </a:gridCol>
                <a:gridCol w="3210920">
                  <a:extLst>
                    <a:ext uri="{9D8B030D-6E8A-4147-A177-3AD203B41FA5}">
                      <a16:colId xmlns:a16="http://schemas.microsoft.com/office/drawing/2014/main" val="173366263"/>
                    </a:ext>
                  </a:extLst>
                </a:gridCol>
              </a:tblGrid>
              <a:tr h="62162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Язык программирования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Среда программирования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Локальная версия, которая будет установлена в ППЭ на КЕГЭ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89129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Школьный алгоритмический язык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КуМир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2.1.0 (rc11)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495898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C#, C++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Visual Studio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Visual Studio 2019 Community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266274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Pascal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PascalABC.NET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PascalABC.NET 3.8.1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Free pascal 3.2.2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275036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Java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Eclipse IDE for Java Developers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Eclipse java 2021-09-R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 установить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Java SE Development Kit 17)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369980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Phyton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PyCharm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Pycharm community 2021.2.3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(дополнительно установить Python 3.9.9)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87286"/>
                  </a:ext>
                </a:extLst>
              </a:tr>
              <a:tr h="414413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Текстовые редакторы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Word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LibreOffice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Word 2010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или новее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LibreOffice 7.2.2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099132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Редакторы электронных таблиц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Excel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LibreOffice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Microsoft Excel 2010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или новее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LibreOffice 7.2.2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804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958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14213" y="1411310"/>
            <a:ext cx="6926344" cy="3433864"/>
          </a:xfrm>
          <a:prstGeom prst="rect">
            <a:avLst/>
          </a:prstGeom>
          <a:solidFill>
            <a:srgbClr val="088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325" y="338570"/>
            <a:ext cx="7220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88FB9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Иностранный язык</a:t>
            </a:r>
            <a:endParaRPr lang="ru-RU" sz="4000" dirty="0">
              <a:solidFill>
                <a:srgbClr val="088FB9"/>
              </a:solidFill>
              <a:latin typeface="Franklin Gothic Demi" panose="020B07030201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575659" y="57270"/>
            <a:ext cx="6643210" cy="6589400"/>
            <a:chOff x="7603940" y="55975"/>
            <a:chExt cx="6643210" cy="65894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897" y="5613121"/>
              <a:ext cx="1035706" cy="103225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996" y="4323931"/>
              <a:ext cx="1117015" cy="826522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2645" y="1511662"/>
              <a:ext cx="944820" cy="969046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8258" y="2755442"/>
              <a:ext cx="893593" cy="1105821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3940" y="55975"/>
              <a:ext cx="1180954" cy="1180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8766170" y="151290"/>
              <a:ext cx="5480980" cy="649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dirty="0">
                  <a:solidFill>
                    <a:srgbClr val="088EBC"/>
                  </a:solidFill>
                </a:rPr>
                <a:t>Английский язык</a:t>
              </a: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r>
                <a:rPr lang="ru-RU" sz="3200" dirty="0">
                  <a:solidFill>
                    <a:srgbClr val="088EBC"/>
                  </a:solidFill>
                </a:rPr>
                <a:t>Французский язык</a:t>
              </a: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r>
                <a:rPr lang="ru-RU" sz="3200" dirty="0">
                  <a:solidFill>
                    <a:srgbClr val="088EBC"/>
                  </a:solidFill>
                </a:rPr>
                <a:t>Немецкий язык</a:t>
              </a: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r>
                <a:rPr lang="ru-RU" sz="3200" dirty="0">
                  <a:solidFill>
                    <a:srgbClr val="088EBC"/>
                  </a:solidFill>
                </a:rPr>
                <a:t>Испанский язык</a:t>
              </a: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endParaRPr lang="ru-RU" sz="3200" dirty="0">
                <a:solidFill>
                  <a:srgbClr val="088EBC"/>
                </a:solidFill>
              </a:endParaRPr>
            </a:p>
            <a:p>
              <a:r>
                <a:rPr lang="ru-RU" sz="3200" dirty="0">
                  <a:solidFill>
                    <a:srgbClr val="088EBC"/>
                  </a:solidFill>
                </a:rPr>
                <a:t>Китайский язык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83208" y="1823640"/>
            <a:ext cx="74911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Можно сдавать 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</a:rPr>
              <a:t>ПЯТЬ иностранных языков</a:t>
            </a:r>
          </a:p>
          <a:p>
            <a:pPr algn="ctr"/>
            <a:endParaRPr lang="ru-RU" sz="3200" dirty="0">
              <a:solidFill>
                <a:schemeClr val="bg1"/>
              </a:solidFill>
            </a:endParaRPr>
          </a:p>
          <a:p>
            <a:pPr algn="ctr"/>
            <a:r>
              <a:rPr lang="ru-RU" sz="3200" i="1" dirty="0">
                <a:solidFill>
                  <a:schemeClr val="bg1"/>
                </a:solidFill>
              </a:rPr>
              <a:t>даже если не изучали </a:t>
            </a:r>
          </a:p>
          <a:p>
            <a:pPr algn="ctr"/>
            <a:r>
              <a:rPr lang="ru-RU" sz="3200" i="1" dirty="0">
                <a:solidFill>
                  <a:schemeClr val="bg1"/>
                </a:solidFill>
              </a:rPr>
              <a:t>тот или иной язык в школе</a:t>
            </a:r>
          </a:p>
        </p:txBody>
      </p:sp>
      <p:sp>
        <p:nvSpPr>
          <p:cNvPr id="13" name="Прямоугольник с двумя усеченными противолежащими углами 10">
            <a:extLst>
              <a:ext uri="{FF2B5EF4-FFF2-40B4-BE49-F238E27FC236}">
                <a16:creationId xmlns:a16="http://schemas.microsoft.com/office/drawing/2014/main" id="{4D264651-840A-4AE9-82A4-A6CD297CDB54}"/>
              </a:ext>
            </a:extLst>
          </p:cNvPr>
          <p:cNvSpPr/>
          <p:nvPr/>
        </p:nvSpPr>
        <p:spPr>
          <a:xfrm>
            <a:off x="379112" y="5446690"/>
            <a:ext cx="7196547" cy="1295295"/>
          </a:xfrm>
          <a:prstGeom prst="snip2DiagRect">
            <a:avLst/>
          </a:prstGeom>
          <a:solidFill>
            <a:srgbClr val="5BB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!!!!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10.03.2022 г. и 17.05.2022 г. Федеральный тренировочный экзамен по английскому языку («Говорение»)</a:t>
            </a:r>
          </a:p>
        </p:txBody>
      </p:sp>
    </p:spTree>
    <p:extLst>
      <p:ext uri="{BB962C8B-B14F-4D97-AF65-F5344CB8AC3E}">
        <p14:creationId xmlns:p14="http://schemas.microsoft.com/office/powerpoint/2010/main" val="1705123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8314"/>
            <a:ext cx="7294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Franklin Gothic Demi" panose="020B0703020102020204" pitchFamily="34" charset="0"/>
                <a:ea typeface="+mn-ea"/>
                <a:cs typeface="Arial" panose="020B0604020202020204" pitchFamily="34" charset="0"/>
              </a:rPr>
              <a:t>Заявления на ГИА-11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Franklin Gothic Demi" panose="020B0703020102020204" pitchFamily="34" charset="0"/>
                <a:ea typeface="+mn-ea"/>
                <a:cs typeface="Arial" panose="020B0604020202020204" pitchFamily="34" charset="0"/>
              </a:rPr>
              <a:t>в 2022 году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98DBE"/>
              </a:solidFill>
              <a:effectLst/>
              <a:uLnTx/>
              <a:uFillTx/>
              <a:latin typeface="Franklin Gothic Demi" panose="020B0703020102020204" pitchFamily="34" charset="0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201" y="0"/>
            <a:ext cx="48978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9382" t="15456" r="20907" b="10374"/>
          <a:stretch/>
        </p:blipFill>
        <p:spPr>
          <a:xfrm>
            <a:off x="51988" y="1568421"/>
            <a:ext cx="3759838" cy="52797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1702" t="15551" r="21046" b="9474"/>
          <a:stretch/>
        </p:blipFill>
        <p:spPr>
          <a:xfrm>
            <a:off x="3855151" y="1488054"/>
            <a:ext cx="3465045" cy="536233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837820" y="5478843"/>
            <a:ext cx="3430387" cy="1223513"/>
          </a:xfrm>
          <a:prstGeom prst="roundRect">
            <a:avLst/>
          </a:prstGeom>
          <a:noFill/>
          <a:ln w="28575">
            <a:solidFill>
              <a:srgbClr val="098DB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февраля 2021 года –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понедельник!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этот день ещё </a:t>
            </a: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можно изменить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98DB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выбор предметов</a:t>
            </a:r>
          </a:p>
        </p:txBody>
      </p:sp>
    </p:spTree>
    <p:extLst>
      <p:ext uri="{BB962C8B-B14F-4D97-AF65-F5344CB8AC3E}">
        <p14:creationId xmlns:p14="http://schemas.microsoft.com/office/powerpoint/2010/main" val="5136944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2197</Words>
  <Application>Microsoft Office PowerPoint</Application>
  <PresentationFormat>Широкоэкранный</PresentationFormat>
  <Paragraphs>295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Arial-BoldMT</vt:lpstr>
      <vt:lpstr>ArialNarrow-Bold</vt:lpstr>
      <vt:lpstr>Bahnschrift SemiBold SemiConden</vt:lpstr>
      <vt:lpstr>Calibri</vt:lpstr>
      <vt:lpstr>Calibri Light</vt:lpstr>
      <vt:lpstr>Franklin Gothic Book</vt:lpstr>
      <vt:lpstr>Franklin Gothic Demi</vt:lpstr>
      <vt:lpstr>Times New Roman</vt:lpstr>
      <vt:lpstr>TimesNewRomanPS-BoldMT</vt:lpstr>
      <vt:lpstr>TimesNewRomanPSMT</vt:lpstr>
      <vt:lpstr>Тема Office</vt:lpstr>
      <vt:lpstr>Презентация PowerPoint</vt:lpstr>
      <vt:lpstr>Презентация PowerPoint</vt:lpstr>
      <vt:lpstr> Обязательные предметы  </vt:lpstr>
      <vt:lpstr>Сколько экзаменов нужно сдать?  </vt:lpstr>
      <vt:lpstr>Продолжительность экзаменов в 2022 году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K204</dc:creator>
  <cp:lastModifiedBy>Ольга Воронина</cp:lastModifiedBy>
  <cp:revision>211</cp:revision>
  <dcterms:created xsi:type="dcterms:W3CDTF">2020-01-14T06:22:42Z</dcterms:created>
  <dcterms:modified xsi:type="dcterms:W3CDTF">2022-01-20T10:21:28Z</dcterms:modified>
</cp:coreProperties>
</file>